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272" r:id="rId5"/>
    <p:sldId id="273" r:id="rId6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gelöw Frida, PLkvh" initials="AFP" lastIdx="2" clrIdx="0">
    <p:extLst>
      <p:ext uri="{19B8F6BF-5375-455C-9EA6-DF929625EA0E}">
        <p15:presenceInfo xmlns:p15="http://schemas.microsoft.com/office/powerpoint/2012/main" userId="S-1-5-21-3282178652-2823510310-3805757255-916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Mörkt format 2 - Dekorfärg 1/Dekorfärg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Mörkt format 2 - Dekorfärg 3/Dekorfärg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0A15C55-8517-42AA-B614-E9B94910E393}" styleName="Mellanmörkt format 2 - Dekorfärg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llanmörkt format 2 - Dekorfär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436" autoAdjust="0"/>
    <p:restoredTop sz="95484" autoAdjust="0"/>
  </p:normalViewPr>
  <p:slideViewPr>
    <p:cSldViewPr snapToGrid="0">
      <p:cViewPr varScale="1">
        <p:scale>
          <a:sx n="108" d="100"/>
          <a:sy n="108" d="100"/>
        </p:scale>
        <p:origin x="103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hyperlink" Target="https://arbetsrum.sp.trafikverket.se/sites/20190521180032/home/Medlemmar/Medlemsf%C3%B6rteckning%20och%20aktiviteter%202024.xlsx?d=wa5dc8b9ed11744f5ab1ea84416307de5" TargetMode="External"/><Relationship Id="rId2" Type="http://schemas.openxmlformats.org/officeDocument/2006/relationships/hyperlink" Target="https://arbetsrum.sp.trafikverket.se/sites/20190521180032/home/rsberttelse/Forms/Alla%20dokument.aspx" TargetMode="External"/><Relationship Id="rId1" Type="http://schemas.openxmlformats.org/officeDocument/2006/relationships/hyperlink" Target="mailto:trvff.vasternorrland@trafikverket.se" TargetMode="External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hyperlink" Target="https://arbetsrum.sp.trafikverket.se/sites/20190521180032/home/rsberttelse/Forms/Alla%20dokument.aspx" TargetMode="External"/><Relationship Id="rId2" Type="http://schemas.openxmlformats.org/officeDocument/2006/relationships/hyperlink" Target="https://arbetsrum.sp.trafikverket.se/sites/20190521180032/home/Medlemmar/Medlemsf%C3%B6rteckning%20och%20aktiviteter%202024.xlsx?d=wa5dc8b9ed11744f5ab1ea84416307de5" TargetMode="External"/><Relationship Id="rId1" Type="http://schemas.openxmlformats.org/officeDocument/2006/relationships/hyperlink" Target="mailto:trvff.vasternorrland@trafikverket.se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7BAD15-9E09-48C6-AA9E-03CD2E2FECCD}" type="doc">
      <dgm:prSet loTypeId="urn:microsoft.com/office/officeart/2005/8/layout/vList5" loCatId="list" qsTypeId="urn:microsoft.com/office/officeart/2005/8/quickstyle/3d1" qsCatId="3D" csTypeId="urn:microsoft.com/office/officeart/2005/8/colors/colorful5" csCatId="colorful" phldr="1"/>
      <dgm:spPr/>
    </dgm:pt>
    <dgm:pt modelId="{E5B7CE3F-AEC6-4B4C-98AB-295D396F3370}">
      <dgm:prSet phldrT="[Text]"/>
      <dgm:spPr/>
      <dgm:t>
        <a:bodyPr/>
        <a:lstStyle/>
        <a:p>
          <a:r>
            <a:rPr lang="sv-SE" dirty="0"/>
            <a:t>Beskriv din aktivitet</a:t>
          </a:r>
        </a:p>
      </dgm:t>
    </dgm:pt>
    <dgm:pt modelId="{7F76C59E-72C4-49DE-B42A-345C749C686B}" type="parTrans" cxnId="{BE704A4D-1A16-4F2F-BFB3-D2697284209B}">
      <dgm:prSet/>
      <dgm:spPr/>
      <dgm:t>
        <a:bodyPr/>
        <a:lstStyle/>
        <a:p>
          <a:endParaRPr lang="sv-SE"/>
        </a:p>
      </dgm:t>
    </dgm:pt>
    <dgm:pt modelId="{E1FC5AEA-466A-4DC6-829A-29C25D3BF256}" type="sibTrans" cxnId="{BE704A4D-1A16-4F2F-BFB3-D2697284209B}">
      <dgm:prSet/>
      <dgm:spPr/>
      <dgm:t>
        <a:bodyPr/>
        <a:lstStyle/>
        <a:p>
          <a:endParaRPr lang="sv-SE"/>
        </a:p>
      </dgm:t>
    </dgm:pt>
    <dgm:pt modelId="{A96E4139-13BE-4D38-AE94-4A7376917417}">
      <dgm:prSet phldrT="[Text]"/>
      <dgm:spPr/>
      <dgm:t>
        <a:bodyPr/>
        <a:lstStyle/>
        <a:p>
          <a:r>
            <a:rPr lang="sv-SE" dirty="0"/>
            <a:t>Förbered</a:t>
          </a:r>
        </a:p>
      </dgm:t>
    </dgm:pt>
    <dgm:pt modelId="{B4039166-655A-4BEF-93B8-2539F6283EEE}" type="parTrans" cxnId="{E27BFDBA-E3E9-423F-9534-EA5289216B1E}">
      <dgm:prSet/>
      <dgm:spPr/>
      <dgm:t>
        <a:bodyPr/>
        <a:lstStyle/>
        <a:p>
          <a:endParaRPr lang="sv-SE"/>
        </a:p>
      </dgm:t>
    </dgm:pt>
    <dgm:pt modelId="{44B287F7-75AF-4764-8B2A-CB249D2C0F04}" type="sibTrans" cxnId="{E27BFDBA-E3E9-423F-9534-EA5289216B1E}">
      <dgm:prSet/>
      <dgm:spPr/>
      <dgm:t>
        <a:bodyPr/>
        <a:lstStyle/>
        <a:p>
          <a:endParaRPr lang="sv-SE"/>
        </a:p>
      </dgm:t>
    </dgm:pt>
    <dgm:pt modelId="{1B8AECB9-3A31-45D4-B144-EBA9FDD08EA0}">
      <dgm:prSet phldrT="[Text]"/>
      <dgm:spPr/>
      <dgm:t>
        <a:bodyPr/>
        <a:lstStyle/>
        <a:p>
          <a:r>
            <a:rPr lang="sv-SE" dirty="0"/>
            <a:t>Sprid info</a:t>
          </a:r>
        </a:p>
      </dgm:t>
    </dgm:pt>
    <dgm:pt modelId="{8BC32D81-D5A1-4F1B-A3F8-6007EE36EDF5}" type="parTrans" cxnId="{79D42757-7351-4F29-9E1A-138A46F4509C}">
      <dgm:prSet/>
      <dgm:spPr/>
      <dgm:t>
        <a:bodyPr/>
        <a:lstStyle/>
        <a:p>
          <a:endParaRPr lang="sv-SE"/>
        </a:p>
      </dgm:t>
    </dgm:pt>
    <dgm:pt modelId="{030536DF-E263-4EA2-8156-715EBE05003A}" type="sibTrans" cxnId="{79D42757-7351-4F29-9E1A-138A46F4509C}">
      <dgm:prSet/>
      <dgm:spPr/>
      <dgm:t>
        <a:bodyPr/>
        <a:lstStyle/>
        <a:p>
          <a:endParaRPr lang="sv-SE"/>
        </a:p>
      </dgm:t>
    </dgm:pt>
    <dgm:pt modelId="{D4A0955B-2DE0-495D-9A87-43ACF3E07C67}">
      <dgm:prSet phldrT="[Text]"/>
      <dgm:spPr/>
      <dgm:t>
        <a:bodyPr/>
        <a:lstStyle/>
        <a:p>
          <a:r>
            <a:rPr lang="sv-SE" dirty="0"/>
            <a:t>Sammanställ anmälningar</a:t>
          </a:r>
        </a:p>
      </dgm:t>
    </dgm:pt>
    <dgm:pt modelId="{525F8EEB-0DB7-42F6-91B3-5C95F4075E40}" type="parTrans" cxnId="{1D56CD54-E838-4EA4-A007-27DBC45B22D1}">
      <dgm:prSet/>
      <dgm:spPr/>
      <dgm:t>
        <a:bodyPr/>
        <a:lstStyle/>
        <a:p>
          <a:endParaRPr lang="sv-SE"/>
        </a:p>
      </dgm:t>
    </dgm:pt>
    <dgm:pt modelId="{615DDD35-FF83-414A-8E8C-3498D7774243}" type="sibTrans" cxnId="{1D56CD54-E838-4EA4-A007-27DBC45B22D1}">
      <dgm:prSet/>
      <dgm:spPr/>
      <dgm:t>
        <a:bodyPr/>
        <a:lstStyle/>
        <a:p>
          <a:endParaRPr lang="sv-SE"/>
        </a:p>
      </dgm:t>
    </dgm:pt>
    <dgm:pt modelId="{BE8CF4DF-FD88-437B-976E-680A4EE156BF}">
      <dgm:prSet phldrT="[Text]"/>
      <dgm:spPr/>
      <dgm:t>
        <a:bodyPr/>
        <a:lstStyle/>
        <a:p>
          <a:r>
            <a:rPr lang="sv-SE" dirty="0"/>
            <a:t>Genomför</a:t>
          </a:r>
        </a:p>
      </dgm:t>
    </dgm:pt>
    <dgm:pt modelId="{5FB367FE-758B-4C3E-A307-C9A80F3C624E}" type="parTrans" cxnId="{C1B8CDAE-A24C-44BD-9131-1D346385FEBA}">
      <dgm:prSet/>
      <dgm:spPr/>
      <dgm:t>
        <a:bodyPr/>
        <a:lstStyle/>
        <a:p>
          <a:endParaRPr lang="sv-SE"/>
        </a:p>
      </dgm:t>
    </dgm:pt>
    <dgm:pt modelId="{4690EDEB-13AD-4833-8576-0941232CF727}" type="sibTrans" cxnId="{C1B8CDAE-A24C-44BD-9131-1D346385FEBA}">
      <dgm:prSet/>
      <dgm:spPr/>
      <dgm:t>
        <a:bodyPr/>
        <a:lstStyle/>
        <a:p>
          <a:endParaRPr lang="sv-SE"/>
        </a:p>
      </dgm:t>
    </dgm:pt>
    <dgm:pt modelId="{D3B23625-C572-4BF3-BAFC-425CC829D707}">
      <dgm:prSet phldrT="[Text]"/>
      <dgm:spPr/>
      <dgm:t>
        <a:bodyPr/>
        <a:lstStyle/>
        <a:p>
          <a:r>
            <a:rPr lang="sv-SE" dirty="0"/>
            <a:t>Redovisa</a:t>
          </a:r>
        </a:p>
      </dgm:t>
    </dgm:pt>
    <dgm:pt modelId="{84D5A251-4C26-4182-9460-438F4882E5E3}" type="parTrans" cxnId="{B9AA0587-A66D-4A95-AAD0-19D38FDA9B2B}">
      <dgm:prSet/>
      <dgm:spPr/>
      <dgm:t>
        <a:bodyPr/>
        <a:lstStyle/>
        <a:p>
          <a:endParaRPr lang="sv-SE"/>
        </a:p>
      </dgm:t>
    </dgm:pt>
    <dgm:pt modelId="{259BCCD9-B0AA-403E-9388-C21FA1663177}" type="sibTrans" cxnId="{B9AA0587-A66D-4A95-AAD0-19D38FDA9B2B}">
      <dgm:prSet/>
      <dgm:spPr/>
      <dgm:t>
        <a:bodyPr/>
        <a:lstStyle/>
        <a:p>
          <a:endParaRPr lang="sv-SE"/>
        </a:p>
      </dgm:t>
    </dgm:pt>
    <dgm:pt modelId="{8C7D7DB9-05F4-41AF-8AA2-8F5645BF7E9A}">
      <dgm:prSet phldrT="[Text]" custT="1"/>
      <dgm:spPr/>
      <dgm:t>
        <a:bodyPr/>
        <a:lstStyle/>
        <a:p>
          <a:pPr>
            <a:buFont typeface="Wingdings" panose="05000000000000000000" pitchFamily="2" charset="2"/>
            <a:buChar char="q"/>
          </a:pPr>
          <a:r>
            <a:rPr lang="sv-SE" sz="105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Berätta/maila din beskrivning av aktiviteten till sammanhållande i </a:t>
          </a:r>
          <a:r>
            <a:rPr lang="sv-SE" sz="1050" i="1" dirty="0" err="1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Kultur&amp;Event</a:t>
          </a:r>
          <a:r>
            <a:rPr lang="sv-SE" sz="105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 eller </a:t>
          </a:r>
          <a:r>
            <a:rPr lang="sv-SE" sz="1050" i="1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Motion&amp; Hobby </a:t>
          </a:r>
          <a:r>
            <a:rPr lang="sv-SE" sz="105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alternativt till </a:t>
          </a:r>
          <a:r>
            <a:rPr lang="sv-SE" sz="1050" u="sng" dirty="0">
              <a:solidFill>
                <a:srgbClr val="0563C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hlinkClick xmlns:r="http://schemas.openxmlformats.org/officeDocument/2006/relationships" r:id="rId1"/>
            </a:rPr>
            <a:t>trvff.vasternorrland@trafikverket.se</a:t>
          </a:r>
          <a:r>
            <a:rPr lang="sv-SE" sz="105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 Sektionen avgör om aktiviteten får klartecken för att gå vidare. I vissa fall tas stöd från styrelsen. Bedömning görs utifrån att aktiviteten går i linje med föreningens mål utifrån stadgarna, årets budget samt prioritering bland andra aktiviteter.</a:t>
          </a:r>
          <a:endParaRPr lang="sv-SE" sz="1050" dirty="0"/>
        </a:p>
      </dgm:t>
    </dgm:pt>
    <dgm:pt modelId="{020CBB8D-1383-46D9-BA6D-CFD273BB0364}" type="parTrans" cxnId="{75EBCC99-D274-4FA2-AAF9-18BFE904D54C}">
      <dgm:prSet/>
      <dgm:spPr/>
      <dgm:t>
        <a:bodyPr/>
        <a:lstStyle/>
        <a:p>
          <a:endParaRPr lang="sv-SE"/>
        </a:p>
      </dgm:t>
    </dgm:pt>
    <dgm:pt modelId="{E9618A1F-E98C-42A5-8C2A-2E10507D98BC}" type="sibTrans" cxnId="{75EBCC99-D274-4FA2-AAF9-18BFE904D54C}">
      <dgm:prSet/>
      <dgm:spPr/>
      <dgm:t>
        <a:bodyPr/>
        <a:lstStyle/>
        <a:p>
          <a:endParaRPr lang="sv-SE"/>
        </a:p>
      </dgm:t>
    </dgm:pt>
    <dgm:pt modelId="{23BC65C7-5C60-4D3D-A3DA-4714CA76903F}">
      <dgm:prSet phldrT="[Text]"/>
      <dgm:spPr/>
      <dgm:t>
        <a:bodyPr/>
        <a:lstStyle/>
        <a:p>
          <a:r>
            <a:rPr lang="sv-SE"/>
            <a:t>Pitcha </a:t>
          </a:r>
          <a:r>
            <a:rPr lang="sv-SE" dirty="0"/>
            <a:t>din ide</a:t>
          </a:r>
        </a:p>
      </dgm:t>
    </dgm:pt>
    <dgm:pt modelId="{86ACA037-43AD-4B9D-89D7-51E4890AC840}" type="parTrans" cxnId="{5C129C9F-7D97-4EA8-95DC-3F2CAD29FBF3}">
      <dgm:prSet/>
      <dgm:spPr/>
      <dgm:t>
        <a:bodyPr/>
        <a:lstStyle/>
        <a:p>
          <a:endParaRPr lang="sv-SE"/>
        </a:p>
      </dgm:t>
    </dgm:pt>
    <dgm:pt modelId="{AB8363E8-E6FA-48F9-84CE-D00C917A2F8E}" type="sibTrans" cxnId="{5C129C9F-7D97-4EA8-95DC-3F2CAD29FBF3}">
      <dgm:prSet/>
      <dgm:spPr/>
      <dgm:t>
        <a:bodyPr/>
        <a:lstStyle/>
        <a:p>
          <a:endParaRPr lang="sv-SE"/>
        </a:p>
      </dgm:t>
    </dgm:pt>
    <dgm:pt modelId="{0C9D2B70-47CC-409D-A9F5-28417556130F}">
      <dgm:prSet phldrT="[Text]" custT="1"/>
      <dgm:spPr/>
      <dgm:t>
        <a:bodyPr/>
        <a:lstStyle/>
        <a:p>
          <a:pPr>
            <a:buFont typeface="Wingdings" panose="05000000000000000000" pitchFamily="2" charset="2"/>
            <a:buChar char="q"/>
          </a:pPr>
          <a:r>
            <a:rPr lang="sv-SE" sz="1050" dirty="0"/>
            <a:t> Informera kassör om aktiviteten kommande inbetalningar</a:t>
          </a:r>
        </a:p>
      </dgm:t>
    </dgm:pt>
    <dgm:pt modelId="{C87079FF-98B0-4099-B0A9-4F591A279B6C}" type="parTrans" cxnId="{2DEEACF6-4BD1-446C-8A4C-FD7093F91AC6}">
      <dgm:prSet/>
      <dgm:spPr/>
      <dgm:t>
        <a:bodyPr/>
        <a:lstStyle/>
        <a:p>
          <a:endParaRPr lang="sv-SE"/>
        </a:p>
      </dgm:t>
    </dgm:pt>
    <dgm:pt modelId="{2272C7E1-187E-433E-A29E-8505261B6341}" type="sibTrans" cxnId="{2DEEACF6-4BD1-446C-8A4C-FD7093F91AC6}">
      <dgm:prSet/>
      <dgm:spPr/>
      <dgm:t>
        <a:bodyPr/>
        <a:lstStyle/>
        <a:p>
          <a:endParaRPr lang="sv-SE"/>
        </a:p>
      </dgm:t>
    </dgm:pt>
    <dgm:pt modelId="{085D4C5F-7FDD-47BF-B812-00CC86845E6C}">
      <dgm:prSet phldrT="[Text]" custT="1"/>
      <dgm:spPr/>
      <dgm:t>
        <a:bodyPr/>
        <a:lstStyle/>
        <a:p>
          <a:pPr>
            <a:buFont typeface="Wingdings" panose="05000000000000000000" pitchFamily="2" charset="2"/>
            <a:buChar char="q"/>
          </a:pPr>
          <a:r>
            <a:rPr lang="sv-SE" sz="1050" i="1" dirty="0"/>
            <a:t> I stöd för att sprida info om din aktivitet </a:t>
          </a:r>
          <a:r>
            <a:rPr lang="sv-SE" sz="1050" i="0" dirty="0"/>
            <a:t>hittar du</a:t>
          </a:r>
        </a:p>
      </dgm:t>
    </dgm:pt>
    <dgm:pt modelId="{85076442-A9CE-483C-98CA-CA5EBA400CA5}" type="parTrans" cxnId="{18D3FBE6-4279-46F3-959C-683919758838}">
      <dgm:prSet/>
      <dgm:spPr/>
      <dgm:t>
        <a:bodyPr/>
        <a:lstStyle/>
        <a:p>
          <a:endParaRPr lang="sv-SE"/>
        </a:p>
      </dgm:t>
    </dgm:pt>
    <dgm:pt modelId="{87CA0FC4-2E94-4711-80A3-AB66A7B9BAF4}" type="sibTrans" cxnId="{18D3FBE6-4279-46F3-959C-683919758838}">
      <dgm:prSet/>
      <dgm:spPr/>
      <dgm:t>
        <a:bodyPr/>
        <a:lstStyle/>
        <a:p>
          <a:endParaRPr lang="sv-SE"/>
        </a:p>
      </dgm:t>
    </dgm:pt>
    <dgm:pt modelId="{C92B68D0-1A0D-42B8-B48B-B47F47A584A8}">
      <dgm:prSet phldrT="[Text]" custT="1"/>
      <dgm:spPr/>
      <dgm:t>
        <a:bodyPr/>
        <a:lstStyle/>
        <a:p>
          <a:pPr>
            <a:buFont typeface="Wingdings" panose="05000000000000000000" pitchFamily="2" charset="2"/>
            <a:buChar char="q"/>
          </a:pPr>
          <a:r>
            <a:rPr lang="sv-SE" sz="1050" dirty="0"/>
            <a:t> Fritidsföreningen har </a:t>
          </a:r>
          <a:r>
            <a:rPr lang="sv-SE" sz="1050" dirty="0" err="1"/>
            <a:t>kundnr</a:t>
          </a:r>
          <a:r>
            <a:rPr lang="sv-SE" sz="1050" dirty="0"/>
            <a:t> på ICA vilket innebär att inköp faktureras till föreningen och du behöver inte ligga ute med kostnader. Inköp med kundnummer kräver att du legitimerar dig.</a:t>
          </a:r>
        </a:p>
      </dgm:t>
    </dgm:pt>
    <dgm:pt modelId="{DF236CED-BB1F-49EC-B3CE-2E6A3DD5BB0C}" type="parTrans" cxnId="{9A5F28A2-FA50-43F7-B910-0E858334E1E5}">
      <dgm:prSet/>
      <dgm:spPr/>
      <dgm:t>
        <a:bodyPr/>
        <a:lstStyle/>
        <a:p>
          <a:endParaRPr lang="sv-SE"/>
        </a:p>
      </dgm:t>
    </dgm:pt>
    <dgm:pt modelId="{0A03152E-193C-4906-96C0-4F2A58670965}" type="sibTrans" cxnId="{9A5F28A2-FA50-43F7-B910-0E858334E1E5}">
      <dgm:prSet/>
      <dgm:spPr/>
      <dgm:t>
        <a:bodyPr/>
        <a:lstStyle/>
        <a:p>
          <a:endParaRPr lang="sv-SE"/>
        </a:p>
      </dgm:t>
    </dgm:pt>
    <dgm:pt modelId="{A9A2494E-B144-4782-B1E5-F635FD23BC46}">
      <dgm:prSet phldrT="[Text]" custT="1"/>
      <dgm:spPr/>
      <dgm:t>
        <a:bodyPr/>
        <a:lstStyle/>
        <a:p>
          <a:pPr>
            <a:buFont typeface="Wingdings" panose="05000000000000000000" pitchFamily="2" charset="2"/>
            <a:buChar char="§"/>
          </a:pPr>
          <a:r>
            <a:rPr lang="sv-SE" sz="1050" dirty="0"/>
            <a:t>  en checklista för vad en inbjudan till aktivitet ska innehålla</a:t>
          </a:r>
        </a:p>
      </dgm:t>
    </dgm:pt>
    <dgm:pt modelId="{22BA90B3-1562-47CB-9646-1A09267B8E0F}" type="parTrans" cxnId="{1117F5C2-AA58-4015-9C95-C44ACB0EDF49}">
      <dgm:prSet/>
      <dgm:spPr/>
      <dgm:t>
        <a:bodyPr/>
        <a:lstStyle/>
        <a:p>
          <a:endParaRPr lang="sv-SE"/>
        </a:p>
      </dgm:t>
    </dgm:pt>
    <dgm:pt modelId="{6021BCDD-390B-4A2A-983C-33E103CBAB26}" type="sibTrans" cxnId="{1117F5C2-AA58-4015-9C95-C44ACB0EDF49}">
      <dgm:prSet/>
      <dgm:spPr/>
      <dgm:t>
        <a:bodyPr/>
        <a:lstStyle/>
        <a:p>
          <a:endParaRPr lang="sv-SE"/>
        </a:p>
      </dgm:t>
    </dgm:pt>
    <dgm:pt modelId="{C8DBC8C2-E524-4D4A-8F1B-200456D01A5F}">
      <dgm:prSet phldrT="[Text]" custT="1"/>
      <dgm:spPr/>
      <dgm:t>
        <a:bodyPr/>
        <a:lstStyle/>
        <a:p>
          <a:pPr>
            <a:buFont typeface="Wingdings" panose="05000000000000000000" pitchFamily="2" charset="2"/>
            <a:buChar char="q"/>
          </a:pPr>
          <a:r>
            <a:rPr lang="sv-SE" sz="1050" dirty="0"/>
            <a:t> Glöm inte att räkna hur många som deltar och ta kort som kan vara underlag till verksamhetsberättelsen</a:t>
          </a:r>
        </a:p>
      </dgm:t>
    </dgm:pt>
    <dgm:pt modelId="{7129E31A-F205-409F-ACCF-E96E469B6496}" type="parTrans" cxnId="{7EFD5A2B-E51E-4750-8F9D-35D22F67F548}">
      <dgm:prSet/>
      <dgm:spPr/>
      <dgm:t>
        <a:bodyPr/>
        <a:lstStyle/>
        <a:p>
          <a:endParaRPr lang="sv-SE"/>
        </a:p>
      </dgm:t>
    </dgm:pt>
    <dgm:pt modelId="{B14BB796-F767-4869-A779-2CA770722C74}" type="sibTrans" cxnId="{7EFD5A2B-E51E-4750-8F9D-35D22F67F548}">
      <dgm:prSet/>
      <dgm:spPr/>
      <dgm:t>
        <a:bodyPr/>
        <a:lstStyle/>
        <a:p>
          <a:endParaRPr lang="sv-SE"/>
        </a:p>
      </dgm:t>
    </dgm:pt>
    <dgm:pt modelId="{1DBE54B2-3564-49DD-8546-583B8A22DDF6}">
      <dgm:prSet phldrT="[Text]" custT="1"/>
      <dgm:spPr/>
      <dgm:t>
        <a:bodyPr/>
        <a:lstStyle/>
        <a:p>
          <a:pPr marL="0" lvl="1" indent="0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sv-SE" sz="1050" dirty="0"/>
            <a:t> Sammanställ antal deltagare och att alla är medlemmar</a:t>
          </a:r>
        </a:p>
      </dgm:t>
    </dgm:pt>
    <dgm:pt modelId="{BCA37857-61DD-4B35-8358-76CEBCAA5FDC}" type="parTrans" cxnId="{F9D71078-C0B4-4D16-89AC-BAAF6775CF9D}">
      <dgm:prSet/>
      <dgm:spPr/>
      <dgm:t>
        <a:bodyPr/>
        <a:lstStyle/>
        <a:p>
          <a:endParaRPr lang="sv-SE"/>
        </a:p>
      </dgm:t>
    </dgm:pt>
    <dgm:pt modelId="{DF1B2E26-738C-4BF6-A0B3-F06368DD3CE3}" type="sibTrans" cxnId="{F9D71078-C0B4-4D16-89AC-BAAF6775CF9D}">
      <dgm:prSet/>
      <dgm:spPr/>
      <dgm:t>
        <a:bodyPr/>
        <a:lstStyle/>
        <a:p>
          <a:endParaRPr lang="sv-SE"/>
        </a:p>
      </dgm:t>
    </dgm:pt>
    <dgm:pt modelId="{B8A07F86-D3FA-41E2-BEB1-63A9E7986AB4}">
      <dgm:prSet phldrT="[Text]" custT="1"/>
      <dgm:spPr/>
      <dgm:t>
        <a:bodyPr/>
        <a:lstStyle/>
        <a:p>
          <a:pPr>
            <a:buFont typeface="Wingdings" panose="05000000000000000000" pitchFamily="2" charset="2"/>
            <a:buChar char="q"/>
          </a:pPr>
          <a:r>
            <a:rPr lang="sv-SE" sz="1050" dirty="0"/>
            <a:t> Stäm av med kassören att eventuella fakturor har kommit in och är betalda</a:t>
          </a:r>
        </a:p>
      </dgm:t>
    </dgm:pt>
    <dgm:pt modelId="{E6A65893-864B-48E2-A14C-2C5231F865EF}" type="parTrans" cxnId="{7BD3C18B-5CEA-4480-BD29-9D7286847C3B}">
      <dgm:prSet/>
      <dgm:spPr/>
      <dgm:t>
        <a:bodyPr/>
        <a:lstStyle/>
        <a:p>
          <a:endParaRPr lang="sv-SE"/>
        </a:p>
      </dgm:t>
    </dgm:pt>
    <dgm:pt modelId="{7B264932-79A2-4F79-978E-7F992789C905}" type="sibTrans" cxnId="{7BD3C18B-5CEA-4480-BD29-9D7286847C3B}">
      <dgm:prSet/>
      <dgm:spPr/>
      <dgm:t>
        <a:bodyPr/>
        <a:lstStyle/>
        <a:p>
          <a:endParaRPr lang="sv-SE"/>
        </a:p>
      </dgm:t>
    </dgm:pt>
    <dgm:pt modelId="{F20E3C46-5C29-4325-A22B-67DAE4332E20}">
      <dgm:prSet phldrT="[Text]" custT="1"/>
      <dgm:spPr/>
      <dgm:t>
        <a:bodyPr/>
        <a:lstStyle/>
        <a:p>
          <a:pPr>
            <a:buFont typeface="Wingdings" panose="05000000000000000000" pitchFamily="2" charset="2"/>
            <a:buChar char="q"/>
          </a:pPr>
          <a:r>
            <a:rPr lang="sv-SE" sz="1050" dirty="0"/>
            <a:t> Aktivitetsansvarig  skriver en kort sammanfattning av aktiviteten och hur det gick. Gärna även med bilder. Detta är underlag till verksamhetsberättelsen och skickas till </a:t>
          </a:r>
          <a:r>
            <a:rPr lang="sv-SE" sz="1050" dirty="0">
              <a:hlinkClick xmlns:r="http://schemas.openxmlformats.org/officeDocument/2006/relationships" r:id="rId1"/>
            </a:rPr>
            <a:t>trvff.vasternorrland@trafikverket.se</a:t>
          </a:r>
          <a:r>
            <a:rPr lang="sv-SE" sz="1050" dirty="0"/>
            <a:t> eller läggs på arbetsrummet: </a:t>
          </a:r>
          <a:r>
            <a:rPr lang="sv-SE" sz="1050" dirty="0">
              <a:hlinkClick xmlns:r="http://schemas.openxmlformats.org/officeDocument/2006/relationships" r:id="rId2"/>
            </a:rPr>
            <a:t>Årsberättelse - Alla dokument</a:t>
          </a:r>
          <a:endParaRPr lang="sv-SE" sz="1050" dirty="0"/>
        </a:p>
      </dgm:t>
    </dgm:pt>
    <dgm:pt modelId="{20A7423B-AED0-4A60-A3D9-1F34FD09C316}" type="parTrans" cxnId="{06668C8C-C1AA-4871-8604-4206839DD735}">
      <dgm:prSet/>
      <dgm:spPr/>
      <dgm:t>
        <a:bodyPr/>
        <a:lstStyle/>
        <a:p>
          <a:endParaRPr lang="sv-SE"/>
        </a:p>
      </dgm:t>
    </dgm:pt>
    <dgm:pt modelId="{E0EC2C0E-B7D0-46A3-B698-2EB5698E6B32}" type="sibTrans" cxnId="{06668C8C-C1AA-4871-8604-4206839DD735}">
      <dgm:prSet/>
      <dgm:spPr/>
      <dgm:t>
        <a:bodyPr/>
        <a:lstStyle/>
        <a:p>
          <a:endParaRPr lang="sv-SE"/>
        </a:p>
      </dgm:t>
    </dgm:pt>
    <dgm:pt modelId="{4EA870F5-B597-40C8-94A6-7043FD3D085C}">
      <dgm:prSet phldrT="[Text]" custT="1"/>
      <dgm:spPr/>
      <dgm:t>
        <a:bodyPr/>
        <a:lstStyle/>
        <a:p>
          <a:pPr>
            <a:buFont typeface="Wingdings" panose="05000000000000000000" pitchFamily="2" charset="2"/>
            <a:buChar char="q"/>
          </a:pPr>
          <a:r>
            <a:rPr lang="sv-SE" sz="1050" dirty="0"/>
            <a:t> Kort beskrivning av aktiviteten</a:t>
          </a:r>
        </a:p>
      </dgm:t>
    </dgm:pt>
    <dgm:pt modelId="{814B0A4C-1E49-4363-87A5-574035DBE7D8}" type="parTrans" cxnId="{ED6DCD4E-D081-4C9C-A024-2E765F7687F1}">
      <dgm:prSet/>
      <dgm:spPr/>
      <dgm:t>
        <a:bodyPr/>
        <a:lstStyle/>
        <a:p>
          <a:endParaRPr lang="sv-SE"/>
        </a:p>
      </dgm:t>
    </dgm:pt>
    <dgm:pt modelId="{8239C618-6312-49BA-B2AD-E543B922ADB1}" type="sibTrans" cxnId="{ED6DCD4E-D081-4C9C-A024-2E765F7687F1}">
      <dgm:prSet/>
      <dgm:spPr/>
      <dgm:t>
        <a:bodyPr/>
        <a:lstStyle/>
        <a:p>
          <a:endParaRPr lang="sv-SE"/>
        </a:p>
      </dgm:t>
    </dgm:pt>
    <dgm:pt modelId="{7ECC04B0-8369-4AE1-986C-5F73BBA163FE}">
      <dgm:prSet phldrT="[Text]" custT="1"/>
      <dgm:spPr/>
      <dgm:t>
        <a:bodyPr/>
        <a:lstStyle/>
        <a:p>
          <a:pPr>
            <a:buFont typeface="Wingdings" panose="05000000000000000000" pitchFamily="2" charset="2"/>
            <a:buChar char="q"/>
          </a:pPr>
          <a:r>
            <a:rPr lang="sv-SE" sz="1050" dirty="0"/>
            <a:t> Uppskattad kostnad per deltagare och totalt för aktiviteten</a:t>
          </a:r>
        </a:p>
      </dgm:t>
    </dgm:pt>
    <dgm:pt modelId="{980F4BDF-1500-4A30-BC54-6D1456590A41}" type="parTrans" cxnId="{FCA358E7-1196-4C6C-89C1-1CB6C4DF7250}">
      <dgm:prSet/>
      <dgm:spPr/>
      <dgm:t>
        <a:bodyPr/>
        <a:lstStyle/>
        <a:p>
          <a:endParaRPr lang="sv-SE"/>
        </a:p>
      </dgm:t>
    </dgm:pt>
    <dgm:pt modelId="{446CC922-E7E1-40DA-A957-CF368A1A2ACC}" type="sibTrans" cxnId="{FCA358E7-1196-4C6C-89C1-1CB6C4DF7250}">
      <dgm:prSet/>
      <dgm:spPr/>
      <dgm:t>
        <a:bodyPr/>
        <a:lstStyle/>
        <a:p>
          <a:endParaRPr lang="sv-SE"/>
        </a:p>
      </dgm:t>
    </dgm:pt>
    <dgm:pt modelId="{2FF4BBAC-FAA1-42AA-8E95-DC8585D5B861}">
      <dgm:prSet phldrT="[Text]" custT="1"/>
      <dgm:spPr/>
      <dgm:t>
        <a:bodyPr/>
        <a:lstStyle/>
        <a:p>
          <a:pPr>
            <a:buFont typeface="Wingdings" panose="05000000000000000000" pitchFamily="2" charset="2"/>
            <a:buChar char="q"/>
          </a:pPr>
          <a:r>
            <a:rPr lang="sv-SE" sz="1050" dirty="0"/>
            <a:t> Datum, Tid, plats för aktivitet</a:t>
          </a:r>
        </a:p>
      </dgm:t>
    </dgm:pt>
    <dgm:pt modelId="{056FE14C-6707-42FB-8024-94CB3988F801}" type="parTrans" cxnId="{EBBEB3BE-53FD-47D5-A864-1B0A2653F94B}">
      <dgm:prSet/>
      <dgm:spPr/>
      <dgm:t>
        <a:bodyPr/>
        <a:lstStyle/>
        <a:p>
          <a:endParaRPr lang="sv-SE"/>
        </a:p>
      </dgm:t>
    </dgm:pt>
    <dgm:pt modelId="{6E91E15D-C99E-4199-BFFC-DE0B799848BC}" type="sibTrans" cxnId="{EBBEB3BE-53FD-47D5-A864-1B0A2653F94B}">
      <dgm:prSet/>
      <dgm:spPr/>
      <dgm:t>
        <a:bodyPr/>
        <a:lstStyle/>
        <a:p>
          <a:endParaRPr lang="sv-SE"/>
        </a:p>
      </dgm:t>
    </dgm:pt>
    <dgm:pt modelId="{E6503B50-2BC5-46CE-95FA-1A8BABFD8245}">
      <dgm:prSet phldrT="[Text]" custT="1"/>
      <dgm:spPr/>
      <dgm:t>
        <a:bodyPr/>
        <a:lstStyle/>
        <a:p>
          <a:pPr>
            <a:buFont typeface="Wingdings" panose="05000000000000000000" pitchFamily="2" charset="2"/>
            <a:buChar char="q"/>
          </a:pPr>
          <a:r>
            <a:rPr lang="sv-SE" sz="1050" dirty="0"/>
            <a:t> Vem/vilka ansvarar för aktiviteten</a:t>
          </a:r>
        </a:p>
      </dgm:t>
    </dgm:pt>
    <dgm:pt modelId="{DDAF03DB-9717-4BD3-B3DC-3946BB2377EE}" type="parTrans" cxnId="{BDD7E24C-2762-4C25-9571-353EC411B98F}">
      <dgm:prSet/>
      <dgm:spPr/>
      <dgm:t>
        <a:bodyPr/>
        <a:lstStyle/>
        <a:p>
          <a:endParaRPr lang="sv-SE"/>
        </a:p>
      </dgm:t>
    </dgm:pt>
    <dgm:pt modelId="{CD843589-8FF5-40ED-BF7A-2EEE682A7C2A}" type="sibTrans" cxnId="{BDD7E24C-2762-4C25-9571-353EC411B98F}">
      <dgm:prSet/>
      <dgm:spPr/>
      <dgm:t>
        <a:bodyPr/>
        <a:lstStyle/>
        <a:p>
          <a:endParaRPr lang="sv-SE"/>
        </a:p>
      </dgm:t>
    </dgm:pt>
    <dgm:pt modelId="{BBA3FC65-C360-41BA-9E7E-FA3A4D86587A}">
      <dgm:prSet phldrT="[Text]" custT="1"/>
      <dgm:spPr/>
      <dgm:t>
        <a:bodyPr/>
        <a:lstStyle/>
        <a:p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 typeface="Wingdings" panose="05000000000000000000" pitchFamily="2" charset="2"/>
            <a:buChar char="q"/>
            <a:tabLst/>
            <a:defRPr/>
          </a:pPr>
          <a:r>
            <a:rPr lang="sv-SE" sz="1050" dirty="0"/>
            <a:t> Aktivitetsansvarig kollar med kassören att alla anmälda har betalat, alternativt kollar direkt i </a:t>
          </a:r>
          <a:r>
            <a:rPr lang="sv-SE" sz="1050" dirty="0">
              <a:hlinkClick xmlns:r="http://schemas.openxmlformats.org/officeDocument/2006/relationships" r:id="rId3"/>
            </a:rPr>
            <a:t>kassörens sammanställning</a:t>
          </a:r>
          <a:endParaRPr lang="sv-SE" sz="1050" dirty="0"/>
        </a:p>
      </dgm:t>
    </dgm:pt>
    <dgm:pt modelId="{2420A650-5072-45D6-97B4-E9D84FF3AE09}" type="parTrans" cxnId="{103119B1-A9C4-481C-8353-5CC6A18B3B24}">
      <dgm:prSet/>
      <dgm:spPr/>
      <dgm:t>
        <a:bodyPr/>
        <a:lstStyle/>
        <a:p>
          <a:endParaRPr lang="sv-SE"/>
        </a:p>
      </dgm:t>
    </dgm:pt>
    <dgm:pt modelId="{C8FC997B-E08C-41D9-927F-5DC3DB36F875}" type="sibTrans" cxnId="{103119B1-A9C4-481C-8353-5CC6A18B3B24}">
      <dgm:prSet/>
      <dgm:spPr/>
      <dgm:t>
        <a:bodyPr/>
        <a:lstStyle/>
        <a:p>
          <a:endParaRPr lang="sv-SE"/>
        </a:p>
      </dgm:t>
    </dgm:pt>
    <dgm:pt modelId="{2E66E99F-016A-4467-BCC8-241DBD4166F4}">
      <dgm:prSet phldrT="[Text]" custT="1"/>
      <dgm:spPr/>
      <dgm:t>
        <a:bodyPr/>
        <a:lstStyle/>
        <a:p>
          <a:pPr>
            <a:buFont typeface="Wingdings" panose="05000000000000000000" pitchFamily="2" charset="2"/>
            <a:buChar char="q"/>
          </a:pPr>
          <a:r>
            <a:rPr lang="sv-SE" sz="1050" dirty="0"/>
            <a:t> Meddela antal deltagare i aktiviteten till styrelsen (trvff.vasternorrland@trafikverket.se)</a:t>
          </a:r>
        </a:p>
      </dgm:t>
    </dgm:pt>
    <dgm:pt modelId="{92181F88-26C4-4330-A0FB-1F21F6143280}" type="parTrans" cxnId="{8F5C622F-CDF0-4AFA-8417-6F46795F0968}">
      <dgm:prSet/>
      <dgm:spPr/>
      <dgm:t>
        <a:bodyPr/>
        <a:lstStyle/>
        <a:p>
          <a:endParaRPr lang="sv-SE"/>
        </a:p>
      </dgm:t>
    </dgm:pt>
    <dgm:pt modelId="{8F308143-9C7F-4473-B7E4-00E8334CB4F0}" type="sibTrans" cxnId="{8F5C622F-CDF0-4AFA-8417-6F46795F0968}">
      <dgm:prSet/>
      <dgm:spPr/>
      <dgm:t>
        <a:bodyPr/>
        <a:lstStyle/>
        <a:p>
          <a:endParaRPr lang="sv-SE"/>
        </a:p>
      </dgm:t>
    </dgm:pt>
    <dgm:pt modelId="{A3965349-FE6D-487F-87CC-F4BE0B16948A}">
      <dgm:prSet phldrT="[Text]" custT="1"/>
      <dgm:spPr/>
      <dgm:t>
        <a:bodyPr/>
        <a:lstStyle/>
        <a:p>
          <a:pPr>
            <a:buFont typeface="Wingdings" panose="05000000000000000000" pitchFamily="2" charset="2"/>
            <a:buChar char="q"/>
          </a:pPr>
          <a:r>
            <a:rPr lang="sv-SE" sz="1050" dirty="0"/>
            <a:t> Förbered vilken information som ska skickas ut</a:t>
          </a:r>
        </a:p>
      </dgm:t>
    </dgm:pt>
    <dgm:pt modelId="{2634A2DD-BECE-409F-A802-B6138329B4A8}" type="parTrans" cxnId="{E8B36A46-F83B-4653-9416-EDA4A46AA8E9}">
      <dgm:prSet/>
      <dgm:spPr/>
      <dgm:t>
        <a:bodyPr/>
        <a:lstStyle/>
        <a:p>
          <a:endParaRPr lang="sv-SE"/>
        </a:p>
      </dgm:t>
    </dgm:pt>
    <dgm:pt modelId="{168D3087-A572-4058-8EF4-CC2B8D73A5B0}" type="sibTrans" cxnId="{E8B36A46-F83B-4653-9416-EDA4A46AA8E9}">
      <dgm:prSet/>
      <dgm:spPr/>
      <dgm:t>
        <a:bodyPr/>
        <a:lstStyle/>
        <a:p>
          <a:endParaRPr lang="sv-SE"/>
        </a:p>
      </dgm:t>
    </dgm:pt>
    <dgm:pt modelId="{0ADCDE24-185C-446E-BD4E-CC6522CCACBF}">
      <dgm:prSet phldrT="[Text]" custT="1"/>
      <dgm:spPr/>
      <dgm:t>
        <a:bodyPr/>
        <a:lstStyle/>
        <a:p>
          <a:pPr>
            <a:buFont typeface="Wingdings" panose="05000000000000000000" pitchFamily="2" charset="2"/>
            <a:buChar char="§"/>
          </a:pPr>
          <a:r>
            <a:rPr lang="sv-SE" sz="1050" dirty="0"/>
            <a:t>  hur information ska spridas</a:t>
          </a:r>
        </a:p>
      </dgm:t>
    </dgm:pt>
    <dgm:pt modelId="{A8057732-B89B-42DD-B58E-430EBBE63A33}" type="parTrans" cxnId="{D2BED354-577D-43FA-9BF4-0F87D17CA1F3}">
      <dgm:prSet/>
      <dgm:spPr/>
      <dgm:t>
        <a:bodyPr/>
        <a:lstStyle/>
        <a:p>
          <a:endParaRPr lang="sv-SE"/>
        </a:p>
      </dgm:t>
    </dgm:pt>
    <dgm:pt modelId="{A2817371-771D-49B8-82C7-BD87E87BCD5F}" type="sibTrans" cxnId="{D2BED354-577D-43FA-9BF4-0F87D17CA1F3}">
      <dgm:prSet/>
      <dgm:spPr/>
      <dgm:t>
        <a:bodyPr/>
        <a:lstStyle/>
        <a:p>
          <a:endParaRPr lang="sv-SE"/>
        </a:p>
      </dgm:t>
    </dgm:pt>
    <dgm:pt modelId="{C0797240-B275-4D30-A880-F0EF977BACDE}" type="pres">
      <dgm:prSet presAssocID="{BE7BAD15-9E09-48C6-AA9E-03CD2E2FECCD}" presName="Name0" presStyleCnt="0">
        <dgm:presLayoutVars>
          <dgm:dir/>
          <dgm:animLvl val="lvl"/>
          <dgm:resizeHandles val="exact"/>
        </dgm:presLayoutVars>
      </dgm:prSet>
      <dgm:spPr/>
    </dgm:pt>
    <dgm:pt modelId="{15B109B9-8097-42E2-9F65-FCB0A52909BA}" type="pres">
      <dgm:prSet presAssocID="{E5B7CE3F-AEC6-4B4C-98AB-295D396F3370}" presName="linNode" presStyleCnt="0"/>
      <dgm:spPr/>
    </dgm:pt>
    <dgm:pt modelId="{E3ECDE4F-A8A0-4899-BF49-210DCDBC7EBC}" type="pres">
      <dgm:prSet presAssocID="{E5B7CE3F-AEC6-4B4C-98AB-295D396F3370}" presName="parentText" presStyleLbl="node1" presStyleIdx="0" presStyleCnt="7">
        <dgm:presLayoutVars>
          <dgm:chMax val="1"/>
          <dgm:bulletEnabled val="1"/>
        </dgm:presLayoutVars>
      </dgm:prSet>
      <dgm:spPr/>
    </dgm:pt>
    <dgm:pt modelId="{A2184EAD-7645-4513-836E-269C52954A12}" type="pres">
      <dgm:prSet presAssocID="{E5B7CE3F-AEC6-4B4C-98AB-295D396F3370}" presName="descendantText" presStyleLbl="alignAccFollowNode1" presStyleIdx="0" presStyleCnt="7" custScaleY="144123">
        <dgm:presLayoutVars>
          <dgm:bulletEnabled val="1"/>
        </dgm:presLayoutVars>
      </dgm:prSet>
      <dgm:spPr/>
    </dgm:pt>
    <dgm:pt modelId="{65D63064-674E-4D03-B755-01ED6C5FBBC2}" type="pres">
      <dgm:prSet presAssocID="{E1FC5AEA-466A-4DC6-829A-29C25D3BF256}" presName="sp" presStyleCnt="0"/>
      <dgm:spPr/>
    </dgm:pt>
    <dgm:pt modelId="{E954FF59-2101-459D-9B90-73C92E43BC34}" type="pres">
      <dgm:prSet presAssocID="{23BC65C7-5C60-4D3D-A3DA-4714CA76903F}" presName="linNode" presStyleCnt="0"/>
      <dgm:spPr/>
    </dgm:pt>
    <dgm:pt modelId="{3E43FDA7-C1C5-4D63-AB33-59CB1D80BA57}" type="pres">
      <dgm:prSet presAssocID="{23BC65C7-5C60-4D3D-A3DA-4714CA76903F}" presName="parentText" presStyleLbl="node1" presStyleIdx="1" presStyleCnt="7">
        <dgm:presLayoutVars>
          <dgm:chMax val="1"/>
          <dgm:bulletEnabled val="1"/>
        </dgm:presLayoutVars>
      </dgm:prSet>
      <dgm:spPr/>
    </dgm:pt>
    <dgm:pt modelId="{37FD788E-9845-4C4B-830E-9D9B1349B43E}" type="pres">
      <dgm:prSet presAssocID="{23BC65C7-5C60-4D3D-A3DA-4714CA76903F}" presName="descendantText" presStyleLbl="alignAccFollowNode1" presStyleIdx="1" presStyleCnt="7" custScaleY="128763">
        <dgm:presLayoutVars>
          <dgm:bulletEnabled val="1"/>
        </dgm:presLayoutVars>
      </dgm:prSet>
      <dgm:spPr/>
    </dgm:pt>
    <dgm:pt modelId="{EB974A7B-7BBB-436D-87B7-A6250D274EEE}" type="pres">
      <dgm:prSet presAssocID="{AB8363E8-E6FA-48F9-84CE-D00C917A2F8E}" presName="sp" presStyleCnt="0"/>
      <dgm:spPr/>
    </dgm:pt>
    <dgm:pt modelId="{5F6263D2-1ECD-4D61-A54F-0528D2AB7D32}" type="pres">
      <dgm:prSet presAssocID="{A96E4139-13BE-4D38-AE94-4A7376917417}" presName="linNode" presStyleCnt="0"/>
      <dgm:spPr/>
    </dgm:pt>
    <dgm:pt modelId="{AD0728A9-3FDD-4357-9FA7-ABDE22CEB11A}" type="pres">
      <dgm:prSet presAssocID="{A96E4139-13BE-4D38-AE94-4A7376917417}" presName="parentText" presStyleLbl="node1" presStyleIdx="2" presStyleCnt="7">
        <dgm:presLayoutVars>
          <dgm:chMax val="1"/>
          <dgm:bulletEnabled val="1"/>
        </dgm:presLayoutVars>
      </dgm:prSet>
      <dgm:spPr/>
    </dgm:pt>
    <dgm:pt modelId="{BED865C6-6217-4C5B-9AAA-FCD90A2BB1DB}" type="pres">
      <dgm:prSet presAssocID="{A96E4139-13BE-4D38-AE94-4A7376917417}" presName="descendantText" presStyleLbl="alignAccFollowNode1" presStyleIdx="2" presStyleCnt="7" custScaleY="127680">
        <dgm:presLayoutVars>
          <dgm:bulletEnabled val="1"/>
        </dgm:presLayoutVars>
      </dgm:prSet>
      <dgm:spPr/>
    </dgm:pt>
    <dgm:pt modelId="{192F2166-71FE-476A-8074-38BBF68A099F}" type="pres">
      <dgm:prSet presAssocID="{44B287F7-75AF-4764-8B2A-CB249D2C0F04}" presName="sp" presStyleCnt="0"/>
      <dgm:spPr/>
    </dgm:pt>
    <dgm:pt modelId="{6464DD64-4214-45A1-A95B-738628426A0E}" type="pres">
      <dgm:prSet presAssocID="{1B8AECB9-3A31-45D4-B144-EBA9FDD08EA0}" presName="linNode" presStyleCnt="0"/>
      <dgm:spPr/>
    </dgm:pt>
    <dgm:pt modelId="{EAE14250-D49E-482D-84CC-D7C2B2500E1C}" type="pres">
      <dgm:prSet presAssocID="{1B8AECB9-3A31-45D4-B144-EBA9FDD08EA0}" presName="parentText" presStyleLbl="node1" presStyleIdx="3" presStyleCnt="7">
        <dgm:presLayoutVars>
          <dgm:chMax val="1"/>
          <dgm:bulletEnabled val="1"/>
        </dgm:presLayoutVars>
      </dgm:prSet>
      <dgm:spPr/>
    </dgm:pt>
    <dgm:pt modelId="{DC74DFA9-6C8D-4AFB-B17D-DBF77435357D}" type="pres">
      <dgm:prSet presAssocID="{1B8AECB9-3A31-45D4-B144-EBA9FDD08EA0}" presName="descendantText" presStyleLbl="alignAccFollowNode1" presStyleIdx="3" presStyleCnt="7">
        <dgm:presLayoutVars>
          <dgm:bulletEnabled val="1"/>
        </dgm:presLayoutVars>
      </dgm:prSet>
      <dgm:spPr/>
    </dgm:pt>
    <dgm:pt modelId="{A3493C1B-C78C-4D0D-A847-67A8B38F8826}" type="pres">
      <dgm:prSet presAssocID="{030536DF-E263-4EA2-8156-715EBE05003A}" presName="sp" presStyleCnt="0"/>
      <dgm:spPr/>
    </dgm:pt>
    <dgm:pt modelId="{71B6DC25-2774-4408-A196-A0CFB2E6E3FA}" type="pres">
      <dgm:prSet presAssocID="{D4A0955B-2DE0-495D-9A87-43ACF3E07C67}" presName="linNode" presStyleCnt="0"/>
      <dgm:spPr/>
    </dgm:pt>
    <dgm:pt modelId="{9224DBDE-4110-4119-A532-8CC32DE52219}" type="pres">
      <dgm:prSet presAssocID="{D4A0955B-2DE0-495D-9A87-43ACF3E07C67}" presName="parentText" presStyleLbl="node1" presStyleIdx="4" presStyleCnt="7">
        <dgm:presLayoutVars>
          <dgm:chMax val="1"/>
          <dgm:bulletEnabled val="1"/>
        </dgm:presLayoutVars>
      </dgm:prSet>
      <dgm:spPr/>
    </dgm:pt>
    <dgm:pt modelId="{B5398A6E-64CF-435A-84EE-E2222C631870}" type="pres">
      <dgm:prSet presAssocID="{D4A0955B-2DE0-495D-9A87-43ACF3E07C67}" presName="descendantText" presStyleLbl="alignAccFollowNode1" presStyleIdx="4" presStyleCnt="7">
        <dgm:presLayoutVars>
          <dgm:bulletEnabled val="1"/>
        </dgm:presLayoutVars>
      </dgm:prSet>
      <dgm:spPr/>
    </dgm:pt>
    <dgm:pt modelId="{71B16C76-F2B3-4D03-853F-1308D5951BC5}" type="pres">
      <dgm:prSet presAssocID="{615DDD35-FF83-414A-8E8C-3498D7774243}" presName="sp" presStyleCnt="0"/>
      <dgm:spPr/>
    </dgm:pt>
    <dgm:pt modelId="{889BED78-A353-40B8-B0FE-F02F88DF4EE7}" type="pres">
      <dgm:prSet presAssocID="{BE8CF4DF-FD88-437B-976E-680A4EE156BF}" presName="linNode" presStyleCnt="0"/>
      <dgm:spPr/>
    </dgm:pt>
    <dgm:pt modelId="{94261310-B72E-4B27-8D0F-312E4148FAAD}" type="pres">
      <dgm:prSet presAssocID="{BE8CF4DF-FD88-437B-976E-680A4EE156BF}" presName="parentText" presStyleLbl="node1" presStyleIdx="5" presStyleCnt="7">
        <dgm:presLayoutVars>
          <dgm:chMax val="1"/>
          <dgm:bulletEnabled val="1"/>
        </dgm:presLayoutVars>
      </dgm:prSet>
      <dgm:spPr/>
    </dgm:pt>
    <dgm:pt modelId="{EC6EE26F-12CA-4B20-8380-0B84986AD0C0}" type="pres">
      <dgm:prSet presAssocID="{BE8CF4DF-FD88-437B-976E-680A4EE156BF}" presName="descendantText" presStyleLbl="alignAccFollowNode1" presStyleIdx="5" presStyleCnt="7">
        <dgm:presLayoutVars>
          <dgm:bulletEnabled val="1"/>
        </dgm:presLayoutVars>
      </dgm:prSet>
      <dgm:spPr/>
    </dgm:pt>
    <dgm:pt modelId="{53691BC7-CA9F-4F11-AA02-B7EAB0A470BD}" type="pres">
      <dgm:prSet presAssocID="{4690EDEB-13AD-4833-8576-0941232CF727}" presName="sp" presStyleCnt="0"/>
      <dgm:spPr/>
    </dgm:pt>
    <dgm:pt modelId="{EE14A6B2-245A-405E-B3D2-1177DDA63CC9}" type="pres">
      <dgm:prSet presAssocID="{D3B23625-C572-4BF3-BAFC-425CC829D707}" presName="linNode" presStyleCnt="0"/>
      <dgm:spPr/>
    </dgm:pt>
    <dgm:pt modelId="{72226283-06DF-44E2-9095-0ADD16128509}" type="pres">
      <dgm:prSet presAssocID="{D3B23625-C572-4BF3-BAFC-425CC829D707}" presName="parentText" presStyleLbl="node1" presStyleIdx="6" presStyleCnt="7">
        <dgm:presLayoutVars>
          <dgm:chMax val="1"/>
          <dgm:bulletEnabled val="1"/>
        </dgm:presLayoutVars>
      </dgm:prSet>
      <dgm:spPr/>
    </dgm:pt>
    <dgm:pt modelId="{65311DAC-12AA-4418-9B1C-737766A711A8}" type="pres">
      <dgm:prSet presAssocID="{D3B23625-C572-4BF3-BAFC-425CC829D707}" presName="descendantText" presStyleLbl="alignAccFollowNode1" presStyleIdx="6" presStyleCnt="7" custScaleY="188394">
        <dgm:presLayoutVars>
          <dgm:bulletEnabled val="1"/>
        </dgm:presLayoutVars>
      </dgm:prSet>
      <dgm:spPr/>
    </dgm:pt>
  </dgm:ptLst>
  <dgm:cxnLst>
    <dgm:cxn modelId="{65B36F23-A7FC-4A4E-A010-E27ACCAB5E1B}" type="presOf" srcId="{E5B7CE3F-AEC6-4B4C-98AB-295D396F3370}" destId="{E3ECDE4F-A8A0-4899-BF49-210DCDBC7EBC}" srcOrd="0" destOrd="0" presId="urn:microsoft.com/office/officeart/2005/8/layout/vList5"/>
    <dgm:cxn modelId="{7EFD5A2B-E51E-4750-8F9D-35D22F67F548}" srcId="{BE8CF4DF-FD88-437B-976E-680A4EE156BF}" destId="{C8DBC8C2-E524-4D4A-8F1B-200456D01A5F}" srcOrd="0" destOrd="0" parTransId="{7129E31A-F205-409F-ACCF-E96E469B6496}" sibTransId="{B14BB796-F767-4869-A779-2CA770722C74}"/>
    <dgm:cxn modelId="{8EDDC52B-FC1C-41C0-B673-18402363F3B4}" type="presOf" srcId="{D3B23625-C572-4BF3-BAFC-425CC829D707}" destId="{72226283-06DF-44E2-9095-0ADD16128509}" srcOrd="0" destOrd="0" presId="urn:microsoft.com/office/officeart/2005/8/layout/vList5"/>
    <dgm:cxn modelId="{8F5C622F-CDF0-4AFA-8417-6F46795F0968}" srcId="{D3B23625-C572-4BF3-BAFC-425CC829D707}" destId="{2E66E99F-016A-4467-BCC8-241DBD4166F4}" srcOrd="1" destOrd="0" parTransId="{92181F88-26C4-4330-A0FB-1F21F6143280}" sibTransId="{8F308143-9C7F-4473-B7E4-00E8334CB4F0}"/>
    <dgm:cxn modelId="{16A65D31-D290-4FDE-93D7-017C9A8C851D}" type="presOf" srcId="{BBA3FC65-C360-41BA-9E7E-FA3A4D86587A}" destId="{B5398A6E-64CF-435A-84EE-E2222C631870}" srcOrd="0" destOrd="1" presId="urn:microsoft.com/office/officeart/2005/8/layout/vList5"/>
    <dgm:cxn modelId="{778B0233-3FC1-450F-89E3-A735E5D155B9}" type="presOf" srcId="{23BC65C7-5C60-4D3D-A3DA-4714CA76903F}" destId="{3E43FDA7-C1C5-4D63-AB33-59CB1D80BA57}" srcOrd="0" destOrd="0" presId="urn:microsoft.com/office/officeart/2005/8/layout/vList5"/>
    <dgm:cxn modelId="{9B60B435-2C99-4CCC-8B91-4F8568C4D317}" type="presOf" srcId="{A96E4139-13BE-4D38-AE94-4A7376917417}" destId="{AD0728A9-3FDD-4357-9FA7-ABDE22CEB11A}" srcOrd="0" destOrd="0" presId="urn:microsoft.com/office/officeart/2005/8/layout/vList5"/>
    <dgm:cxn modelId="{2300B93A-FD17-498C-A018-B47C624E5844}" type="presOf" srcId="{1DBE54B2-3564-49DD-8546-583B8A22DDF6}" destId="{B5398A6E-64CF-435A-84EE-E2222C631870}" srcOrd="0" destOrd="0" presId="urn:microsoft.com/office/officeart/2005/8/layout/vList5"/>
    <dgm:cxn modelId="{E8B36A46-F83B-4653-9416-EDA4A46AA8E9}" srcId="{A96E4139-13BE-4D38-AE94-4A7376917417}" destId="{A3965349-FE6D-487F-87CC-F4BE0B16948A}" srcOrd="2" destOrd="0" parTransId="{2634A2DD-BECE-409F-A802-B6138329B4A8}" sibTransId="{168D3087-A572-4058-8EF4-CC2B8D73A5B0}"/>
    <dgm:cxn modelId="{BDD7E24C-2762-4C25-9571-353EC411B98F}" srcId="{E5B7CE3F-AEC6-4B4C-98AB-295D396F3370}" destId="{E6503B50-2BC5-46CE-95FA-1A8BABFD8245}" srcOrd="3" destOrd="0" parTransId="{DDAF03DB-9717-4BD3-B3DC-3946BB2377EE}" sibTransId="{CD843589-8FF5-40ED-BF7A-2EEE682A7C2A}"/>
    <dgm:cxn modelId="{BE704A4D-1A16-4F2F-BFB3-D2697284209B}" srcId="{BE7BAD15-9E09-48C6-AA9E-03CD2E2FECCD}" destId="{E5B7CE3F-AEC6-4B4C-98AB-295D396F3370}" srcOrd="0" destOrd="0" parTransId="{7F76C59E-72C4-49DE-B42A-345C749C686B}" sibTransId="{E1FC5AEA-466A-4DC6-829A-29C25D3BF256}"/>
    <dgm:cxn modelId="{ED6DCD4E-D081-4C9C-A024-2E765F7687F1}" srcId="{E5B7CE3F-AEC6-4B4C-98AB-295D396F3370}" destId="{4EA870F5-B597-40C8-94A6-7043FD3D085C}" srcOrd="0" destOrd="0" parTransId="{814B0A4C-1E49-4363-87A5-574035DBE7D8}" sibTransId="{8239C618-6312-49BA-B2AD-E543B922ADB1}"/>
    <dgm:cxn modelId="{1D56CD54-E838-4EA4-A007-27DBC45B22D1}" srcId="{BE7BAD15-9E09-48C6-AA9E-03CD2E2FECCD}" destId="{D4A0955B-2DE0-495D-9A87-43ACF3E07C67}" srcOrd="4" destOrd="0" parTransId="{525F8EEB-0DB7-42F6-91B3-5C95F4075E40}" sibTransId="{615DDD35-FF83-414A-8E8C-3498D7774243}"/>
    <dgm:cxn modelId="{D2BED354-577D-43FA-9BF4-0F87D17CA1F3}" srcId="{085D4C5F-7FDD-47BF-B812-00CC86845E6C}" destId="{0ADCDE24-185C-446E-BD4E-CC6522CCACBF}" srcOrd="0" destOrd="0" parTransId="{A8057732-B89B-42DD-B58E-430EBBE63A33}" sibTransId="{A2817371-771D-49B8-82C7-BD87E87BCD5F}"/>
    <dgm:cxn modelId="{79D42757-7351-4F29-9E1A-138A46F4509C}" srcId="{BE7BAD15-9E09-48C6-AA9E-03CD2E2FECCD}" destId="{1B8AECB9-3A31-45D4-B144-EBA9FDD08EA0}" srcOrd="3" destOrd="0" parTransId="{8BC32D81-D5A1-4F1B-A3F8-6007EE36EDF5}" sibTransId="{030536DF-E263-4EA2-8156-715EBE05003A}"/>
    <dgm:cxn modelId="{F9D71078-C0B4-4D16-89AC-BAAF6775CF9D}" srcId="{D4A0955B-2DE0-495D-9A87-43ACF3E07C67}" destId="{1DBE54B2-3564-49DD-8546-583B8A22DDF6}" srcOrd="0" destOrd="0" parTransId="{BCA37857-61DD-4B35-8358-76CEBCAA5FDC}" sibTransId="{DF1B2E26-738C-4BF6-A0B3-F06368DD3CE3}"/>
    <dgm:cxn modelId="{2A9EC379-632B-4AE7-B789-A0ED18BA38E2}" type="presOf" srcId="{F20E3C46-5C29-4325-A22B-67DAE4332E20}" destId="{65311DAC-12AA-4418-9B1C-737766A711A8}" srcOrd="0" destOrd="2" presId="urn:microsoft.com/office/officeart/2005/8/layout/vList5"/>
    <dgm:cxn modelId="{A187315A-286C-4D08-90E2-EC07E691DB7C}" type="presOf" srcId="{BE8CF4DF-FD88-437B-976E-680A4EE156BF}" destId="{94261310-B72E-4B27-8D0F-312E4148FAAD}" srcOrd="0" destOrd="0" presId="urn:microsoft.com/office/officeart/2005/8/layout/vList5"/>
    <dgm:cxn modelId="{6F56F87D-C4D7-42A7-A08F-843F4172F00C}" type="presOf" srcId="{E6503B50-2BC5-46CE-95FA-1A8BABFD8245}" destId="{A2184EAD-7645-4513-836E-269C52954A12}" srcOrd="0" destOrd="3" presId="urn:microsoft.com/office/officeart/2005/8/layout/vList5"/>
    <dgm:cxn modelId="{B9AA0587-A66D-4A95-AAD0-19D38FDA9B2B}" srcId="{BE7BAD15-9E09-48C6-AA9E-03CD2E2FECCD}" destId="{D3B23625-C572-4BF3-BAFC-425CC829D707}" srcOrd="6" destOrd="0" parTransId="{84D5A251-4C26-4182-9460-438F4882E5E3}" sibTransId="{259BCCD9-B0AA-403E-9388-C21FA1663177}"/>
    <dgm:cxn modelId="{7BD3C18B-5CEA-4480-BD29-9D7286847C3B}" srcId="{D3B23625-C572-4BF3-BAFC-425CC829D707}" destId="{B8A07F86-D3FA-41E2-BEB1-63A9E7986AB4}" srcOrd="0" destOrd="0" parTransId="{E6A65893-864B-48E2-A14C-2C5231F865EF}" sibTransId="{7B264932-79A2-4F79-978E-7F992789C905}"/>
    <dgm:cxn modelId="{06668C8C-C1AA-4871-8604-4206839DD735}" srcId="{D3B23625-C572-4BF3-BAFC-425CC829D707}" destId="{F20E3C46-5C29-4325-A22B-67DAE4332E20}" srcOrd="2" destOrd="0" parTransId="{20A7423B-AED0-4A60-A3D9-1F34FD09C316}" sibTransId="{E0EC2C0E-B7D0-46A3-B698-2EB5698E6B32}"/>
    <dgm:cxn modelId="{75EBCC99-D274-4FA2-AAF9-18BFE904D54C}" srcId="{23BC65C7-5C60-4D3D-A3DA-4714CA76903F}" destId="{8C7D7DB9-05F4-41AF-8AA2-8F5645BF7E9A}" srcOrd="0" destOrd="0" parTransId="{020CBB8D-1383-46D9-BA6D-CFD273BB0364}" sibTransId="{E9618A1F-E98C-42A5-8C2A-2E10507D98BC}"/>
    <dgm:cxn modelId="{5C129C9F-7D97-4EA8-95DC-3F2CAD29FBF3}" srcId="{BE7BAD15-9E09-48C6-AA9E-03CD2E2FECCD}" destId="{23BC65C7-5C60-4D3D-A3DA-4714CA76903F}" srcOrd="1" destOrd="0" parTransId="{86ACA037-43AD-4B9D-89D7-51E4890AC840}" sibTransId="{AB8363E8-E6FA-48F9-84CE-D00C917A2F8E}"/>
    <dgm:cxn modelId="{9A5F28A2-FA50-43F7-B910-0E858334E1E5}" srcId="{A96E4139-13BE-4D38-AE94-4A7376917417}" destId="{C92B68D0-1A0D-42B8-B48B-B47F47A584A8}" srcOrd="1" destOrd="0" parTransId="{DF236CED-BB1F-49EC-B3CE-2E6A3DD5BB0C}" sibTransId="{0A03152E-193C-4906-96C0-4F2A58670965}"/>
    <dgm:cxn modelId="{70B98BA2-B63A-4881-A69C-01324EF3F6A2}" type="presOf" srcId="{8C7D7DB9-05F4-41AF-8AA2-8F5645BF7E9A}" destId="{37FD788E-9845-4C4B-830E-9D9B1349B43E}" srcOrd="0" destOrd="0" presId="urn:microsoft.com/office/officeart/2005/8/layout/vList5"/>
    <dgm:cxn modelId="{B4985EA5-DD50-4053-B97B-FE443CC6C2FA}" type="presOf" srcId="{4EA870F5-B597-40C8-94A6-7043FD3D085C}" destId="{A2184EAD-7645-4513-836E-269C52954A12}" srcOrd="0" destOrd="0" presId="urn:microsoft.com/office/officeart/2005/8/layout/vList5"/>
    <dgm:cxn modelId="{6184F6A6-CA92-4CAC-9735-FF8CC18C2AAF}" type="presOf" srcId="{B8A07F86-D3FA-41E2-BEB1-63A9E7986AB4}" destId="{65311DAC-12AA-4418-9B1C-737766A711A8}" srcOrd="0" destOrd="0" presId="urn:microsoft.com/office/officeart/2005/8/layout/vList5"/>
    <dgm:cxn modelId="{C1B8CDAE-A24C-44BD-9131-1D346385FEBA}" srcId="{BE7BAD15-9E09-48C6-AA9E-03CD2E2FECCD}" destId="{BE8CF4DF-FD88-437B-976E-680A4EE156BF}" srcOrd="5" destOrd="0" parTransId="{5FB367FE-758B-4C3E-A307-C9A80F3C624E}" sibTransId="{4690EDEB-13AD-4833-8576-0941232CF727}"/>
    <dgm:cxn modelId="{103119B1-A9C4-481C-8353-5CC6A18B3B24}" srcId="{D4A0955B-2DE0-495D-9A87-43ACF3E07C67}" destId="{BBA3FC65-C360-41BA-9E7E-FA3A4D86587A}" srcOrd="1" destOrd="0" parTransId="{2420A650-5072-45D6-97B4-E9D84FF3AE09}" sibTransId="{C8FC997B-E08C-41D9-927F-5DC3DB36F875}"/>
    <dgm:cxn modelId="{CF0038B1-40E9-4D05-A005-5020F5F8451C}" type="presOf" srcId="{A9A2494E-B144-4782-B1E5-F635FD23BC46}" destId="{DC74DFA9-6C8D-4AFB-B17D-DBF77435357D}" srcOrd="0" destOrd="2" presId="urn:microsoft.com/office/officeart/2005/8/layout/vList5"/>
    <dgm:cxn modelId="{E27BFDBA-E3E9-423F-9534-EA5289216B1E}" srcId="{BE7BAD15-9E09-48C6-AA9E-03CD2E2FECCD}" destId="{A96E4139-13BE-4D38-AE94-4A7376917417}" srcOrd="2" destOrd="0" parTransId="{B4039166-655A-4BEF-93B8-2539F6283EEE}" sibTransId="{44B287F7-75AF-4764-8B2A-CB249D2C0F04}"/>
    <dgm:cxn modelId="{4DE206BB-2F65-4197-87B4-87E8A0C1CED3}" type="presOf" srcId="{1B8AECB9-3A31-45D4-B144-EBA9FDD08EA0}" destId="{EAE14250-D49E-482D-84CC-D7C2B2500E1C}" srcOrd="0" destOrd="0" presId="urn:microsoft.com/office/officeart/2005/8/layout/vList5"/>
    <dgm:cxn modelId="{F0C03ABB-9619-4FF7-9B70-047B6829EC18}" type="presOf" srcId="{0C9D2B70-47CC-409D-A9F5-28417556130F}" destId="{BED865C6-6217-4C5B-9AAA-FCD90A2BB1DB}" srcOrd="0" destOrd="0" presId="urn:microsoft.com/office/officeart/2005/8/layout/vList5"/>
    <dgm:cxn modelId="{740BE9BD-6C52-4F7F-B28E-9182C866AF7D}" type="presOf" srcId="{2FF4BBAC-FAA1-42AA-8E95-DC8585D5B861}" destId="{A2184EAD-7645-4513-836E-269C52954A12}" srcOrd="0" destOrd="1" presId="urn:microsoft.com/office/officeart/2005/8/layout/vList5"/>
    <dgm:cxn modelId="{EBBEB3BE-53FD-47D5-A864-1B0A2653F94B}" srcId="{E5B7CE3F-AEC6-4B4C-98AB-295D396F3370}" destId="{2FF4BBAC-FAA1-42AA-8E95-DC8585D5B861}" srcOrd="1" destOrd="0" parTransId="{056FE14C-6707-42FB-8024-94CB3988F801}" sibTransId="{6E91E15D-C99E-4199-BFFC-DE0B799848BC}"/>
    <dgm:cxn modelId="{1117F5C2-AA58-4015-9C95-C44ACB0EDF49}" srcId="{085D4C5F-7FDD-47BF-B812-00CC86845E6C}" destId="{A9A2494E-B144-4782-B1E5-F635FD23BC46}" srcOrd="1" destOrd="0" parTransId="{22BA90B3-1562-47CB-9646-1A09267B8E0F}" sibTransId="{6021BCDD-390B-4A2A-983C-33E103CBAB26}"/>
    <dgm:cxn modelId="{A4C364C4-0BE5-453A-BD3C-94DFC2B8F8D8}" type="presOf" srcId="{7ECC04B0-8369-4AE1-986C-5F73BBA163FE}" destId="{A2184EAD-7645-4513-836E-269C52954A12}" srcOrd="0" destOrd="2" presId="urn:microsoft.com/office/officeart/2005/8/layout/vList5"/>
    <dgm:cxn modelId="{058664D7-3B93-45DE-904C-2C8F9B421BD6}" type="presOf" srcId="{0ADCDE24-185C-446E-BD4E-CC6522CCACBF}" destId="{DC74DFA9-6C8D-4AFB-B17D-DBF77435357D}" srcOrd="0" destOrd="1" presId="urn:microsoft.com/office/officeart/2005/8/layout/vList5"/>
    <dgm:cxn modelId="{9DA98FD9-069A-442E-AC2A-E7C405C49D03}" type="presOf" srcId="{C8DBC8C2-E524-4D4A-8F1B-200456D01A5F}" destId="{EC6EE26F-12CA-4B20-8380-0B84986AD0C0}" srcOrd="0" destOrd="0" presId="urn:microsoft.com/office/officeart/2005/8/layout/vList5"/>
    <dgm:cxn modelId="{406CCFE1-77EF-4E32-A775-93715A693471}" type="presOf" srcId="{A3965349-FE6D-487F-87CC-F4BE0B16948A}" destId="{BED865C6-6217-4C5B-9AAA-FCD90A2BB1DB}" srcOrd="0" destOrd="2" presId="urn:microsoft.com/office/officeart/2005/8/layout/vList5"/>
    <dgm:cxn modelId="{18D3FBE6-4279-46F3-959C-683919758838}" srcId="{1B8AECB9-3A31-45D4-B144-EBA9FDD08EA0}" destId="{085D4C5F-7FDD-47BF-B812-00CC86845E6C}" srcOrd="0" destOrd="0" parTransId="{85076442-A9CE-483C-98CA-CA5EBA400CA5}" sibTransId="{87CA0FC4-2E94-4711-80A3-AB66A7B9BAF4}"/>
    <dgm:cxn modelId="{FCA358E7-1196-4C6C-89C1-1CB6C4DF7250}" srcId="{E5B7CE3F-AEC6-4B4C-98AB-295D396F3370}" destId="{7ECC04B0-8369-4AE1-986C-5F73BBA163FE}" srcOrd="2" destOrd="0" parTransId="{980F4BDF-1500-4A30-BC54-6D1456590A41}" sibTransId="{446CC922-E7E1-40DA-A957-CF368A1A2ACC}"/>
    <dgm:cxn modelId="{2BEBE9E7-B473-48CA-A3EF-ABB15AF55D50}" type="presOf" srcId="{D4A0955B-2DE0-495D-9A87-43ACF3E07C67}" destId="{9224DBDE-4110-4119-A532-8CC32DE52219}" srcOrd="0" destOrd="0" presId="urn:microsoft.com/office/officeart/2005/8/layout/vList5"/>
    <dgm:cxn modelId="{24EBFFE7-817E-4FD0-A5A9-B73300048838}" type="presOf" srcId="{2E66E99F-016A-4467-BCC8-241DBD4166F4}" destId="{65311DAC-12AA-4418-9B1C-737766A711A8}" srcOrd="0" destOrd="1" presId="urn:microsoft.com/office/officeart/2005/8/layout/vList5"/>
    <dgm:cxn modelId="{84DDE8EA-6DED-4B1D-A286-D44A3BFD868B}" type="presOf" srcId="{C92B68D0-1A0D-42B8-B48B-B47F47A584A8}" destId="{BED865C6-6217-4C5B-9AAA-FCD90A2BB1DB}" srcOrd="0" destOrd="1" presId="urn:microsoft.com/office/officeart/2005/8/layout/vList5"/>
    <dgm:cxn modelId="{A0A3D7EB-A0A5-454F-9099-1553C31B61DD}" type="presOf" srcId="{085D4C5F-7FDD-47BF-B812-00CC86845E6C}" destId="{DC74DFA9-6C8D-4AFB-B17D-DBF77435357D}" srcOrd="0" destOrd="0" presId="urn:microsoft.com/office/officeart/2005/8/layout/vList5"/>
    <dgm:cxn modelId="{093FE3F5-FEE3-4F78-802E-0C691CA1A796}" type="presOf" srcId="{BE7BAD15-9E09-48C6-AA9E-03CD2E2FECCD}" destId="{C0797240-B275-4D30-A880-F0EF977BACDE}" srcOrd="0" destOrd="0" presId="urn:microsoft.com/office/officeart/2005/8/layout/vList5"/>
    <dgm:cxn modelId="{2DEEACF6-4BD1-446C-8A4C-FD7093F91AC6}" srcId="{A96E4139-13BE-4D38-AE94-4A7376917417}" destId="{0C9D2B70-47CC-409D-A9F5-28417556130F}" srcOrd="0" destOrd="0" parTransId="{C87079FF-98B0-4099-B0A9-4F591A279B6C}" sibTransId="{2272C7E1-187E-433E-A29E-8505261B6341}"/>
    <dgm:cxn modelId="{E1AE690D-6CD2-4400-BAAF-31DC29BCDE13}" type="presParOf" srcId="{C0797240-B275-4D30-A880-F0EF977BACDE}" destId="{15B109B9-8097-42E2-9F65-FCB0A52909BA}" srcOrd="0" destOrd="0" presId="urn:microsoft.com/office/officeart/2005/8/layout/vList5"/>
    <dgm:cxn modelId="{860B9CE8-04A4-4068-A962-2058C3928DA3}" type="presParOf" srcId="{15B109B9-8097-42E2-9F65-FCB0A52909BA}" destId="{E3ECDE4F-A8A0-4899-BF49-210DCDBC7EBC}" srcOrd="0" destOrd="0" presId="urn:microsoft.com/office/officeart/2005/8/layout/vList5"/>
    <dgm:cxn modelId="{A01F651C-5A01-4FFC-8C30-3186C55EE463}" type="presParOf" srcId="{15B109B9-8097-42E2-9F65-FCB0A52909BA}" destId="{A2184EAD-7645-4513-836E-269C52954A12}" srcOrd="1" destOrd="0" presId="urn:microsoft.com/office/officeart/2005/8/layout/vList5"/>
    <dgm:cxn modelId="{B1209DEF-870A-40AD-9C35-1525718A0FB2}" type="presParOf" srcId="{C0797240-B275-4D30-A880-F0EF977BACDE}" destId="{65D63064-674E-4D03-B755-01ED6C5FBBC2}" srcOrd="1" destOrd="0" presId="urn:microsoft.com/office/officeart/2005/8/layout/vList5"/>
    <dgm:cxn modelId="{259613A9-FDA5-4842-98A0-12DC5804ED1B}" type="presParOf" srcId="{C0797240-B275-4D30-A880-F0EF977BACDE}" destId="{E954FF59-2101-459D-9B90-73C92E43BC34}" srcOrd="2" destOrd="0" presId="urn:microsoft.com/office/officeart/2005/8/layout/vList5"/>
    <dgm:cxn modelId="{BD89E83F-A56C-4092-A13D-7463695796E2}" type="presParOf" srcId="{E954FF59-2101-459D-9B90-73C92E43BC34}" destId="{3E43FDA7-C1C5-4D63-AB33-59CB1D80BA57}" srcOrd="0" destOrd="0" presId="urn:microsoft.com/office/officeart/2005/8/layout/vList5"/>
    <dgm:cxn modelId="{3DD9E87B-4B2F-4235-B11D-A0E3D4CF5437}" type="presParOf" srcId="{E954FF59-2101-459D-9B90-73C92E43BC34}" destId="{37FD788E-9845-4C4B-830E-9D9B1349B43E}" srcOrd="1" destOrd="0" presId="urn:microsoft.com/office/officeart/2005/8/layout/vList5"/>
    <dgm:cxn modelId="{DC655CBD-640F-4383-BD55-669511DD8EEC}" type="presParOf" srcId="{C0797240-B275-4D30-A880-F0EF977BACDE}" destId="{EB974A7B-7BBB-436D-87B7-A6250D274EEE}" srcOrd="3" destOrd="0" presId="urn:microsoft.com/office/officeart/2005/8/layout/vList5"/>
    <dgm:cxn modelId="{7233A41F-AA32-490E-96C8-5442AA47E828}" type="presParOf" srcId="{C0797240-B275-4D30-A880-F0EF977BACDE}" destId="{5F6263D2-1ECD-4D61-A54F-0528D2AB7D32}" srcOrd="4" destOrd="0" presId="urn:microsoft.com/office/officeart/2005/8/layout/vList5"/>
    <dgm:cxn modelId="{59145ED2-6F3C-48FB-A984-E5E2D92E7987}" type="presParOf" srcId="{5F6263D2-1ECD-4D61-A54F-0528D2AB7D32}" destId="{AD0728A9-3FDD-4357-9FA7-ABDE22CEB11A}" srcOrd="0" destOrd="0" presId="urn:microsoft.com/office/officeart/2005/8/layout/vList5"/>
    <dgm:cxn modelId="{B2F67196-5ECB-4685-8D0F-51A28F2AF89D}" type="presParOf" srcId="{5F6263D2-1ECD-4D61-A54F-0528D2AB7D32}" destId="{BED865C6-6217-4C5B-9AAA-FCD90A2BB1DB}" srcOrd="1" destOrd="0" presId="urn:microsoft.com/office/officeart/2005/8/layout/vList5"/>
    <dgm:cxn modelId="{25EE3E39-1F60-432C-8D10-2E67301CF6D5}" type="presParOf" srcId="{C0797240-B275-4D30-A880-F0EF977BACDE}" destId="{192F2166-71FE-476A-8074-38BBF68A099F}" srcOrd="5" destOrd="0" presId="urn:microsoft.com/office/officeart/2005/8/layout/vList5"/>
    <dgm:cxn modelId="{528D7EF7-9F4E-456B-923E-B7AF5EC5C965}" type="presParOf" srcId="{C0797240-B275-4D30-A880-F0EF977BACDE}" destId="{6464DD64-4214-45A1-A95B-738628426A0E}" srcOrd="6" destOrd="0" presId="urn:microsoft.com/office/officeart/2005/8/layout/vList5"/>
    <dgm:cxn modelId="{ED35499B-6D86-4995-ADE3-903CFC3101E8}" type="presParOf" srcId="{6464DD64-4214-45A1-A95B-738628426A0E}" destId="{EAE14250-D49E-482D-84CC-D7C2B2500E1C}" srcOrd="0" destOrd="0" presId="urn:microsoft.com/office/officeart/2005/8/layout/vList5"/>
    <dgm:cxn modelId="{D64FC474-E95D-4985-B82D-E2E201105731}" type="presParOf" srcId="{6464DD64-4214-45A1-A95B-738628426A0E}" destId="{DC74DFA9-6C8D-4AFB-B17D-DBF77435357D}" srcOrd="1" destOrd="0" presId="urn:microsoft.com/office/officeart/2005/8/layout/vList5"/>
    <dgm:cxn modelId="{849588CE-5B3B-4EA7-BE46-59136421F853}" type="presParOf" srcId="{C0797240-B275-4D30-A880-F0EF977BACDE}" destId="{A3493C1B-C78C-4D0D-A847-67A8B38F8826}" srcOrd="7" destOrd="0" presId="urn:microsoft.com/office/officeart/2005/8/layout/vList5"/>
    <dgm:cxn modelId="{403C9810-8581-4383-875D-ECC421234E56}" type="presParOf" srcId="{C0797240-B275-4D30-A880-F0EF977BACDE}" destId="{71B6DC25-2774-4408-A196-A0CFB2E6E3FA}" srcOrd="8" destOrd="0" presId="urn:microsoft.com/office/officeart/2005/8/layout/vList5"/>
    <dgm:cxn modelId="{864A9FF2-478A-4BCE-A0B8-20ED1C779C5B}" type="presParOf" srcId="{71B6DC25-2774-4408-A196-A0CFB2E6E3FA}" destId="{9224DBDE-4110-4119-A532-8CC32DE52219}" srcOrd="0" destOrd="0" presId="urn:microsoft.com/office/officeart/2005/8/layout/vList5"/>
    <dgm:cxn modelId="{4907643A-9ACE-4168-819D-308580207889}" type="presParOf" srcId="{71B6DC25-2774-4408-A196-A0CFB2E6E3FA}" destId="{B5398A6E-64CF-435A-84EE-E2222C631870}" srcOrd="1" destOrd="0" presId="urn:microsoft.com/office/officeart/2005/8/layout/vList5"/>
    <dgm:cxn modelId="{B78CB44E-9F6A-4E68-B8EC-7B7CE3732CE6}" type="presParOf" srcId="{C0797240-B275-4D30-A880-F0EF977BACDE}" destId="{71B16C76-F2B3-4D03-853F-1308D5951BC5}" srcOrd="9" destOrd="0" presId="urn:microsoft.com/office/officeart/2005/8/layout/vList5"/>
    <dgm:cxn modelId="{8402386B-1DB9-4F4F-B8C6-5FE4F0D2BE93}" type="presParOf" srcId="{C0797240-B275-4D30-A880-F0EF977BACDE}" destId="{889BED78-A353-40B8-B0FE-F02F88DF4EE7}" srcOrd="10" destOrd="0" presId="urn:microsoft.com/office/officeart/2005/8/layout/vList5"/>
    <dgm:cxn modelId="{C6CDFD44-AF7E-4C42-B557-91046881F036}" type="presParOf" srcId="{889BED78-A353-40B8-B0FE-F02F88DF4EE7}" destId="{94261310-B72E-4B27-8D0F-312E4148FAAD}" srcOrd="0" destOrd="0" presId="urn:microsoft.com/office/officeart/2005/8/layout/vList5"/>
    <dgm:cxn modelId="{A837ABF8-CADA-4628-B8E5-ABC5A31F2DAB}" type="presParOf" srcId="{889BED78-A353-40B8-B0FE-F02F88DF4EE7}" destId="{EC6EE26F-12CA-4B20-8380-0B84986AD0C0}" srcOrd="1" destOrd="0" presId="urn:microsoft.com/office/officeart/2005/8/layout/vList5"/>
    <dgm:cxn modelId="{5AC4BD49-AF7C-4555-A272-2C3BC984528A}" type="presParOf" srcId="{C0797240-B275-4D30-A880-F0EF977BACDE}" destId="{53691BC7-CA9F-4F11-AA02-B7EAB0A470BD}" srcOrd="11" destOrd="0" presId="urn:microsoft.com/office/officeart/2005/8/layout/vList5"/>
    <dgm:cxn modelId="{F628DAF4-233E-4B79-98F7-BF1B92BF0955}" type="presParOf" srcId="{C0797240-B275-4D30-A880-F0EF977BACDE}" destId="{EE14A6B2-245A-405E-B3D2-1177DDA63CC9}" srcOrd="12" destOrd="0" presId="urn:microsoft.com/office/officeart/2005/8/layout/vList5"/>
    <dgm:cxn modelId="{A796B5CC-8699-40A3-927D-BFDC6B5A54A8}" type="presParOf" srcId="{EE14A6B2-245A-405E-B3D2-1177DDA63CC9}" destId="{72226283-06DF-44E2-9095-0ADD16128509}" srcOrd="0" destOrd="0" presId="urn:microsoft.com/office/officeart/2005/8/layout/vList5"/>
    <dgm:cxn modelId="{5FB3AC55-164C-48B4-96D5-C5758A21654A}" type="presParOf" srcId="{EE14A6B2-245A-405E-B3D2-1177DDA63CC9}" destId="{65311DAC-12AA-4418-9B1C-737766A711A8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184EAD-7645-4513-836E-269C52954A12}">
      <dsp:nvSpPr>
        <dsp:cNvPr id="0" name=""/>
        <dsp:cNvSpPr/>
      </dsp:nvSpPr>
      <dsp:spPr>
        <a:xfrm rot="5400000">
          <a:off x="6793534" y="-3014125"/>
          <a:ext cx="686229" cy="6716845"/>
        </a:xfrm>
        <a:prstGeom prst="round2Same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sv-SE" sz="1050" kern="1200" dirty="0"/>
            <a:t> Kort beskrivning av aktiviteten</a:t>
          </a: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sv-SE" sz="1050" kern="1200" dirty="0"/>
            <a:t> Datum, Tid, plats för aktivitet</a:t>
          </a: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sv-SE" sz="1050" kern="1200" dirty="0"/>
            <a:t> Uppskattad kostnad per deltagare och totalt för aktiviteten</a:t>
          </a: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sv-SE" sz="1050" kern="1200" dirty="0"/>
            <a:t> Vem/vilka ansvarar för aktiviteten</a:t>
          </a:r>
        </a:p>
      </dsp:txBody>
      <dsp:txXfrm rot="-5400000">
        <a:off x="3778227" y="34681"/>
        <a:ext cx="6683346" cy="619231"/>
      </dsp:txXfrm>
    </dsp:sp>
    <dsp:sp modelId="{E3ECDE4F-A8A0-4899-BF49-210DCDBC7EBC}">
      <dsp:nvSpPr>
        <dsp:cNvPr id="0" name=""/>
        <dsp:cNvSpPr/>
      </dsp:nvSpPr>
      <dsp:spPr>
        <a:xfrm>
          <a:off x="0" y="46709"/>
          <a:ext cx="3778225" cy="595176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600" kern="1200" dirty="0"/>
            <a:t>Beskriv din aktivitet</a:t>
          </a:r>
        </a:p>
      </dsp:txBody>
      <dsp:txXfrm>
        <a:off x="29054" y="75763"/>
        <a:ext cx="3720117" cy="537068"/>
      </dsp:txXfrm>
    </dsp:sp>
    <dsp:sp modelId="{37FD788E-9845-4C4B-830E-9D9B1349B43E}">
      <dsp:nvSpPr>
        <dsp:cNvPr id="0" name=""/>
        <dsp:cNvSpPr/>
      </dsp:nvSpPr>
      <dsp:spPr>
        <a:xfrm rot="5400000">
          <a:off x="6830101" y="-2334704"/>
          <a:ext cx="613093" cy="6716845"/>
        </a:xfrm>
        <a:prstGeom prst="round2SameRect">
          <a:avLst/>
        </a:prstGeom>
        <a:solidFill>
          <a:schemeClr val="accent5">
            <a:tint val="40000"/>
            <a:alpha val="90000"/>
            <a:hueOff val="-1231959"/>
            <a:satOff val="-2136"/>
            <a:lumOff val="-215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-1231959"/>
              <a:satOff val="-2136"/>
              <a:lumOff val="-215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sv-SE" sz="1050" kern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Berätta/maila din beskrivning av aktiviteten till sammanhållande i </a:t>
          </a:r>
          <a:r>
            <a:rPr lang="sv-SE" sz="1050" i="1" kern="1200" dirty="0" err="1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Kultur&amp;Event</a:t>
          </a:r>
          <a:r>
            <a:rPr lang="sv-SE" sz="1050" kern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 eller </a:t>
          </a:r>
          <a:r>
            <a:rPr lang="sv-SE" sz="1050" i="1" kern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Motion&amp; Hobby </a:t>
          </a:r>
          <a:r>
            <a:rPr lang="sv-SE" sz="1050" kern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alternativt till </a:t>
          </a:r>
          <a:r>
            <a:rPr lang="sv-SE" sz="1050" u="sng" kern="1200" dirty="0">
              <a:solidFill>
                <a:srgbClr val="0563C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  <a:hlinkClick xmlns:r="http://schemas.openxmlformats.org/officeDocument/2006/relationships" r:id="rId1"/>
            </a:rPr>
            <a:t>trvff.vasternorrland@trafikverket.se</a:t>
          </a:r>
          <a:r>
            <a:rPr lang="sv-SE" sz="1050" kern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rPr>
            <a:t> Sektionen avgör om aktiviteten får klartecken för att gå vidare. I vissa fall tas stöd från styrelsen. Bedömning görs utifrån att aktiviteten går i linje med föreningens mål utifrån stadgarna, årets budget samt prioritering bland andra aktiviteter.</a:t>
          </a:r>
          <a:endParaRPr lang="sv-SE" sz="1050" kern="1200" dirty="0"/>
        </a:p>
      </dsp:txBody>
      <dsp:txXfrm rot="-5400000">
        <a:off x="3778226" y="747100"/>
        <a:ext cx="6686916" cy="553235"/>
      </dsp:txXfrm>
    </dsp:sp>
    <dsp:sp modelId="{3E43FDA7-C1C5-4D63-AB33-59CB1D80BA57}">
      <dsp:nvSpPr>
        <dsp:cNvPr id="0" name=""/>
        <dsp:cNvSpPr/>
      </dsp:nvSpPr>
      <dsp:spPr>
        <a:xfrm>
          <a:off x="0" y="726129"/>
          <a:ext cx="3778225" cy="595176"/>
        </a:xfrm>
        <a:prstGeom prst="roundRect">
          <a:avLst/>
        </a:prstGeom>
        <a:gradFill rotWithShape="0">
          <a:gsLst>
            <a:gs pos="0">
              <a:schemeClr val="accent5">
                <a:hueOff val="-1225557"/>
                <a:satOff val="-1705"/>
                <a:lumOff val="-65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1225557"/>
                <a:satOff val="-1705"/>
                <a:lumOff val="-65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1225557"/>
                <a:satOff val="-1705"/>
                <a:lumOff val="-65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600" kern="1200"/>
            <a:t>Pitcha </a:t>
          </a:r>
          <a:r>
            <a:rPr lang="sv-SE" sz="2600" kern="1200" dirty="0"/>
            <a:t>din ide</a:t>
          </a:r>
        </a:p>
      </dsp:txBody>
      <dsp:txXfrm>
        <a:off x="29054" y="755183"/>
        <a:ext cx="3720117" cy="537068"/>
      </dsp:txXfrm>
    </dsp:sp>
    <dsp:sp modelId="{BED865C6-6217-4C5B-9AAA-FCD90A2BB1DB}">
      <dsp:nvSpPr>
        <dsp:cNvPr id="0" name=""/>
        <dsp:cNvSpPr/>
      </dsp:nvSpPr>
      <dsp:spPr>
        <a:xfrm rot="5400000">
          <a:off x="6832680" y="-1694430"/>
          <a:ext cx="607937" cy="6716845"/>
        </a:xfrm>
        <a:prstGeom prst="round2SameRect">
          <a:avLst/>
        </a:prstGeom>
        <a:solidFill>
          <a:schemeClr val="accent5">
            <a:tint val="40000"/>
            <a:alpha val="90000"/>
            <a:hueOff val="-2463918"/>
            <a:satOff val="-4272"/>
            <a:lumOff val="-430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-2463918"/>
              <a:satOff val="-4272"/>
              <a:lumOff val="-43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sv-SE" sz="1050" kern="1200" dirty="0"/>
            <a:t> Informera kassör om aktiviteten kommande inbetalningar</a:t>
          </a: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sv-SE" sz="1050" kern="1200" dirty="0"/>
            <a:t> Fritidsföreningen har </a:t>
          </a:r>
          <a:r>
            <a:rPr lang="sv-SE" sz="1050" kern="1200" dirty="0" err="1"/>
            <a:t>kundnr</a:t>
          </a:r>
          <a:r>
            <a:rPr lang="sv-SE" sz="1050" kern="1200" dirty="0"/>
            <a:t> på ICA vilket innebär att inköp faktureras till föreningen och du behöver inte ligga ute med kostnader. Inköp med kundnummer kräver att du legitimerar dig.</a:t>
          </a: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sv-SE" sz="1050" kern="1200" dirty="0"/>
            <a:t> Förbered vilken information som ska skickas ut</a:t>
          </a:r>
        </a:p>
      </dsp:txBody>
      <dsp:txXfrm rot="-5400000">
        <a:off x="3778227" y="1389700"/>
        <a:ext cx="6687168" cy="548583"/>
      </dsp:txXfrm>
    </dsp:sp>
    <dsp:sp modelId="{AD0728A9-3FDD-4357-9FA7-ABDE22CEB11A}">
      <dsp:nvSpPr>
        <dsp:cNvPr id="0" name=""/>
        <dsp:cNvSpPr/>
      </dsp:nvSpPr>
      <dsp:spPr>
        <a:xfrm>
          <a:off x="0" y="1366404"/>
          <a:ext cx="3778225" cy="595176"/>
        </a:xfrm>
        <a:prstGeom prst="roundRect">
          <a:avLst/>
        </a:prstGeom>
        <a:gradFill rotWithShape="0">
          <a:gsLst>
            <a:gs pos="0">
              <a:schemeClr val="accent5">
                <a:hueOff val="-2451115"/>
                <a:satOff val="-3409"/>
                <a:lumOff val="-130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2451115"/>
                <a:satOff val="-3409"/>
                <a:lumOff val="-130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2451115"/>
                <a:satOff val="-3409"/>
                <a:lumOff val="-130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600" kern="1200" dirty="0"/>
            <a:t>Förbered</a:t>
          </a:r>
        </a:p>
      </dsp:txBody>
      <dsp:txXfrm>
        <a:off x="29054" y="1395458"/>
        <a:ext cx="3720117" cy="537068"/>
      </dsp:txXfrm>
    </dsp:sp>
    <dsp:sp modelId="{DC74DFA9-6C8D-4AFB-B17D-DBF77435357D}">
      <dsp:nvSpPr>
        <dsp:cNvPr id="0" name=""/>
        <dsp:cNvSpPr/>
      </dsp:nvSpPr>
      <dsp:spPr>
        <a:xfrm rot="5400000">
          <a:off x="6912537" y="-1069683"/>
          <a:ext cx="476141" cy="6729984"/>
        </a:xfrm>
        <a:prstGeom prst="round2SameRect">
          <a:avLst/>
        </a:prstGeom>
        <a:solidFill>
          <a:schemeClr val="accent5">
            <a:tint val="40000"/>
            <a:alpha val="90000"/>
            <a:hueOff val="-3695877"/>
            <a:satOff val="-6408"/>
            <a:lumOff val="-644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-3695877"/>
              <a:satOff val="-6408"/>
              <a:lumOff val="-644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sv-SE" sz="1050" i="1" kern="1200" dirty="0"/>
            <a:t> I stöd för att sprida info om din aktivitet </a:t>
          </a:r>
          <a:r>
            <a:rPr lang="sv-SE" sz="1050" i="0" kern="1200" dirty="0"/>
            <a:t>hittar du</a:t>
          </a:r>
        </a:p>
        <a:p>
          <a:pPr marL="114300" lvl="2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§"/>
          </a:pPr>
          <a:r>
            <a:rPr lang="sv-SE" sz="1050" kern="1200" dirty="0"/>
            <a:t>  hur information ska spridas</a:t>
          </a:r>
        </a:p>
        <a:p>
          <a:pPr marL="114300" lvl="2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§"/>
          </a:pPr>
          <a:r>
            <a:rPr lang="sv-SE" sz="1050" kern="1200" dirty="0"/>
            <a:t>  en checklista för vad en inbjudan till aktivitet ska innehålla</a:t>
          </a:r>
        </a:p>
      </dsp:txBody>
      <dsp:txXfrm rot="-5400000">
        <a:off x="3785616" y="2080481"/>
        <a:ext cx="6706741" cy="429655"/>
      </dsp:txXfrm>
    </dsp:sp>
    <dsp:sp modelId="{EAE14250-D49E-482D-84CC-D7C2B2500E1C}">
      <dsp:nvSpPr>
        <dsp:cNvPr id="0" name=""/>
        <dsp:cNvSpPr/>
      </dsp:nvSpPr>
      <dsp:spPr>
        <a:xfrm>
          <a:off x="0" y="1997720"/>
          <a:ext cx="3785616" cy="595176"/>
        </a:xfrm>
        <a:prstGeom prst="roundRect">
          <a:avLst/>
        </a:prstGeom>
        <a:gradFill rotWithShape="0">
          <a:gsLst>
            <a:gs pos="0">
              <a:schemeClr val="accent5">
                <a:hueOff val="-3676672"/>
                <a:satOff val="-5114"/>
                <a:lumOff val="-196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3676672"/>
                <a:satOff val="-5114"/>
                <a:lumOff val="-196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3676672"/>
                <a:satOff val="-5114"/>
                <a:lumOff val="-196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600" kern="1200" dirty="0"/>
            <a:t>Sprid info</a:t>
          </a:r>
        </a:p>
      </dsp:txBody>
      <dsp:txXfrm>
        <a:off x="29054" y="2026774"/>
        <a:ext cx="3727508" cy="537068"/>
      </dsp:txXfrm>
    </dsp:sp>
    <dsp:sp modelId="{B5398A6E-64CF-435A-84EE-E2222C631870}">
      <dsp:nvSpPr>
        <dsp:cNvPr id="0" name=""/>
        <dsp:cNvSpPr/>
      </dsp:nvSpPr>
      <dsp:spPr>
        <a:xfrm rot="5400000">
          <a:off x="6912537" y="-444747"/>
          <a:ext cx="476141" cy="6729984"/>
        </a:xfrm>
        <a:prstGeom prst="round2SameRect">
          <a:avLst/>
        </a:prstGeom>
        <a:solidFill>
          <a:schemeClr val="accent5">
            <a:tint val="40000"/>
            <a:alpha val="90000"/>
            <a:hueOff val="-4927837"/>
            <a:satOff val="-8544"/>
            <a:lumOff val="-859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-4927837"/>
              <a:satOff val="-8544"/>
              <a:lumOff val="-859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0" lvl="1" indent="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sv-SE" sz="1050" kern="1200" dirty="0"/>
            <a:t> Sammanställ antal deltagare och att alla är medlemmar</a:t>
          </a:r>
        </a:p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 typeface="Wingdings" panose="05000000000000000000" pitchFamily="2" charset="2"/>
            <a:buChar char="q"/>
            <a:tabLst/>
            <a:defRPr/>
          </a:pPr>
          <a:r>
            <a:rPr lang="sv-SE" sz="1050" kern="1200" dirty="0"/>
            <a:t> Aktivitetsansvarig kollar med kassören att alla anmälda har betalat, alternativt kollar direkt i </a:t>
          </a:r>
          <a:r>
            <a:rPr lang="sv-SE" sz="1050" kern="1200" dirty="0">
              <a:hlinkClick xmlns:r="http://schemas.openxmlformats.org/officeDocument/2006/relationships" r:id="rId2"/>
            </a:rPr>
            <a:t>kassörens sammanställning</a:t>
          </a:r>
          <a:endParaRPr lang="sv-SE" sz="1050" kern="1200" dirty="0"/>
        </a:p>
      </dsp:txBody>
      <dsp:txXfrm rot="-5400000">
        <a:off x="3785616" y="2705417"/>
        <a:ext cx="6706741" cy="429655"/>
      </dsp:txXfrm>
    </dsp:sp>
    <dsp:sp modelId="{9224DBDE-4110-4119-A532-8CC32DE52219}">
      <dsp:nvSpPr>
        <dsp:cNvPr id="0" name=""/>
        <dsp:cNvSpPr/>
      </dsp:nvSpPr>
      <dsp:spPr>
        <a:xfrm>
          <a:off x="0" y="2622655"/>
          <a:ext cx="3785616" cy="595176"/>
        </a:xfrm>
        <a:prstGeom prst="roundRect">
          <a:avLst/>
        </a:prstGeom>
        <a:gradFill rotWithShape="0">
          <a:gsLst>
            <a:gs pos="0">
              <a:schemeClr val="accent5">
                <a:hueOff val="-4902230"/>
                <a:satOff val="-6819"/>
                <a:lumOff val="-261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4902230"/>
                <a:satOff val="-6819"/>
                <a:lumOff val="-261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4902230"/>
                <a:satOff val="-6819"/>
                <a:lumOff val="-261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600" kern="1200" dirty="0"/>
            <a:t>Sammanställ anmälningar</a:t>
          </a:r>
        </a:p>
      </dsp:txBody>
      <dsp:txXfrm>
        <a:off x="29054" y="2651709"/>
        <a:ext cx="3727508" cy="537068"/>
      </dsp:txXfrm>
    </dsp:sp>
    <dsp:sp modelId="{EC6EE26F-12CA-4B20-8380-0B84986AD0C0}">
      <dsp:nvSpPr>
        <dsp:cNvPr id="0" name=""/>
        <dsp:cNvSpPr/>
      </dsp:nvSpPr>
      <dsp:spPr>
        <a:xfrm rot="5400000">
          <a:off x="6912537" y="180187"/>
          <a:ext cx="476141" cy="6729984"/>
        </a:xfrm>
        <a:prstGeom prst="round2SameRect">
          <a:avLst/>
        </a:prstGeom>
        <a:solidFill>
          <a:schemeClr val="accent5">
            <a:tint val="40000"/>
            <a:alpha val="90000"/>
            <a:hueOff val="-6159796"/>
            <a:satOff val="-10680"/>
            <a:lumOff val="-1074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-6159796"/>
              <a:satOff val="-10680"/>
              <a:lumOff val="-1074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sv-SE" sz="1050" kern="1200" dirty="0"/>
            <a:t> Glöm inte att räkna hur många som deltar och ta kort som kan vara underlag till verksamhetsberättelsen</a:t>
          </a:r>
        </a:p>
      </dsp:txBody>
      <dsp:txXfrm rot="-5400000">
        <a:off x="3785616" y="3330352"/>
        <a:ext cx="6706741" cy="429655"/>
      </dsp:txXfrm>
    </dsp:sp>
    <dsp:sp modelId="{94261310-B72E-4B27-8D0F-312E4148FAAD}">
      <dsp:nvSpPr>
        <dsp:cNvPr id="0" name=""/>
        <dsp:cNvSpPr/>
      </dsp:nvSpPr>
      <dsp:spPr>
        <a:xfrm>
          <a:off x="0" y="3247591"/>
          <a:ext cx="3785616" cy="595176"/>
        </a:xfrm>
        <a:prstGeom prst="roundRect">
          <a:avLst/>
        </a:prstGeom>
        <a:gradFill rotWithShape="0">
          <a:gsLst>
            <a:gs pos="0">
              <a:schemeClr val="accent5">
                <a:hueOff val="-6127787"/>
                <a:satOff val="-8523"/>
                <a:lumOff val="-326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127787"/>
                <a:satOff val="-8523"/>
                <a:lumOff val="-326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127787"/>
                <a:satOff val="-8523"/>
                <a:lumOff val="-326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600" kern="1200" dirty="0"/>
            <a:t>Genomför</a:t>
          </a:r>
        </a:p>
      </dsp:txBody>
      <dsp:txXfrm>
        <a:off x="29054" y="3276645"/>
        <a:ext cx="3727508" cy="537068"/>
      </dsp:txXfrm>
    </dsp:sp>
    <dsp:sp modelId="{65311DAC-12AA-4418-9B1C-737766A711A8}">
      <dsp:nvSpPr>
        <dsp:cNvPr id="0" name=""/>
        <dsp:cNvSpPr/>
      </dsp:nvSpPr>
      <dsp:spPr>
        <a:xfrm rot="5400000">
          <a:off x="6695114" y="959332"/>
          <a:ext cx="897021" cy="6723411"/>
        </a:xfrm>
        <a:prstGeom prst="round2SameRect">
          <a:avLst/>
        </a:prstGeom>
        <a:solidFill>
          <a:schemeClr val="accent5">
            <a:tint val="40000"/>
            <a:alpha val="90000"/>
            <a:hueOff val="-7391755"/>
            <a:satOff val="-12816"/>
            <a:lumOff val="-1289"/>
            <a:alphaOff val="0"/>
          </a:schemeClr>
        </a:solidFill>
        <a:ln w="6350" cap="flat" cmpd="sng" algn="ctr">
          <a:solidFill>
            <a:schemeClr val="accent5">
              <a:tint val="40000"/>
              <a:alpha val="90000"/>
              <a:hueOff val="-7391755"/>
              <a:satOff val="-12816"/>
              <a:lumOff val="-1289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sv-SE" sz="1050" kern="1200" dirty="0"/>
            <a:t> Stäm av med kassören att eventuella fakturor har kommit in och är betalda</a:t>
          </a: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sv-SE" sz="1050" kern="1200" dirty="0"/>
            <a:t> Meddela antal deltagare i aktiviteten till styrelsen (trvff.vasternorrland@trafikverket.se)</a:t>
          </a:r>
        </a:p>
        <a:p>
          <a:pPr marL="57150" lvl="1" indent="-57150" algn="l" defTabSz="466725">
            <a:lnSpc>
              <a:spcPct val="90000"/>
            </a:lnSpc>
            <a:spcBef>
              <a:spcPct val="0"/>
            </a:spcBef>
            <a:spcAft>
              <a:spcPct val="15000"/>
            </a:spcAft>
            <a:buFont typeface="Wingdings" panose="05000000000000000000" pitchFamily="2" charset="2"/>
            <a:buChar char="q"/>
          </a:pPr>
          <a:r>
            <a:rPr lang="sv-SE" sz="1050" kern="1200" dirty="0"/>
            <a:t> Aktivitetsansvarig  skriver en kort sammanfattning av aktiviteten och hur det gick. Gärna även med bilder. Detta är underlag till verksamhetsberättelsen och skickas till </a:t>
          </a:r>
          <a:r>
            <a:rPr lang="sv-SE" sz="1050" kern="1200" dirty="0">
              <a:hlinkClick xmlns:r="http://schemas.openxmlformats.org/officeDocument/2006/relationships" r:id="rId1"/>
            </a:rPr>
            <a:t>trvff.vasternorrland@trafikverket.se</a:t>
          </a:r>
          <a:r>
            <a:rPr lang="sv-SE" sz="1050" kern="1200" dirty="0"/>
            <a:t> eller läggs på arbetsrummet: </a:t>
          </a:r>
          <a:r>
            <a:rPr lang="sv-SE" sz="1050" kern="1200" dirty="0">
              <a:hlinkClick xmlns:r="http://schemas.openxmlformats.org/officeDocument/2006/relationships" r:id="rId3"/>
            </a:rPr>
            <a:t>Årsberättelse - Alla dokument</a:t>
          </a:r>
          <a:endParaRPr lang="sv-SE" sz="1050" kern="1200" dirty="0"/>
        </a:p>
      </dsp:txBody>
      <dsp:txXfrm rot="-5400000">
        <a:off x="3781920" y="3916316"/>
        <a:ext cx="6679622" cy="809443"/>
      </dsp:txXfrm>
    </dsp:sp>
    <dsp:sp modelId="{72226283-06DF-44E2-9095-0ADD16128509}">
      <dsp:nvSpPr>
        <dsp:cNvPr id="0" name=""/>
        <dsp:cNvSpPr/>
      </dsp:nvSpPr>
      <dsp:spPr>
        <a:xfrm>
          <a:off x="0" y="4023449"/>
          <a:ext cx="3781919" cy="595176"/>
        </a:xfrm>
        <a:prstGeom prst="roundRect">
          <a:avLst/>
        </a:prstGeom>
        <a:gradFill rotWithShape="0">
          <a:gsLst>
            <a:gs pos="0">
              <a:schemeClr val="accent5">
                <a:hueOff val="-7353344"/>
                <a:satOff val="-10228"/>
                <a:lumOff val="-392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7353344"/>
                <a:satOff val="-10228"/>
                <a:lumOff val="-392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7353344"/>
                <a:satOff val="-10228"/>
                <a:lumOff val="-392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9060" tIns="49530" rIns="99060" bIns="4953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600" kern="1200" dirty="0"/>
            <a:t>Redovisa</a:t>
          </a:r>
        </a:p>
      </dsp:txBody>
      <dsp:txXfrm>
        <a:off x="29054" y="4052503"/>
        <a:ext cx="3723811" cy="5370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EDD5CF-ADA6-40B1-B1B8-8F82FD4326F2}" type="datetimeFigureOut">
              <a:rPr lang="sv-SE" smtClean="0"/>
              <a:t>2024-11-12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7BE319-0086-4730-B052-DE9417B93251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22654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7BE319-0086-4730-B052-DE9417B93251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519403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7BE319-0086-4730-B052-DE9417B93251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13172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om du vill redigera mall för underrubrikformat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A8694-3E4E-4D4F-B633-324A87094039}" type="datetimeFigureOut">
              <a:rPr lang="sv-SE" smtClean="0"/>
              <a:t>2024-11-12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8BCED-FAD3-4CB0-9B9E-579BA58424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67664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A8694-3E4E-4D4F-B633-324A87094039}" type="datetimeFigureOut">
              <a:rPr lang="sv-SE" smtClean="0"/>
              <a:t>2024-11-12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8BCED-FAD3-4CB0-9B9E-579BA58424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46184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A8694-3E4E-4D4F-B633-324A87094039}" type="datetimeFigureOut">
              <a:rPr lang="sv-SE" smtClean="0"/>
              <a:t>2024-11-12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8BCED-FAD3-4CB0-9B9E-579BA58424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7496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A8694-3E4E-4D4F-B633-324A87094039}" type="datetimeFigureOut">
              <a:rPr lang="sv-SE" smtClean="0"/>
              <a:t>2024-11-12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8BCED-FAD3-4CB0-9B9E-579BA58424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87137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A8694-3E4E-4D4F-B633-324A87094039}" type="datetimeFigureOut">
              <a:rPr lang="sv-SE" smtClean="0"/>
              <a:t>2024-11-12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8BCED-FAD3-4CB0-9B9E-579BA58424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10397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A8694-3E4E-4D4F-B633-324A87094039}" type="datetimeFigureOut">
              <a:rPr lang="sv-SE" smtClean="0"/>
              <a:t>2024-11-12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8BCED-FAD3-4CB0-9B9E-579BA58424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77924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A8694-3E4E-4D4F-B633-324A87094039}" type="datetimeFigureOut">
              <a:rPr lang="sv-SE" smtClean="0"/>
              <a:t>2024-11-12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8BCED-FAD3-4CB0-9B9E-579BA58424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735657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A8694-3E4E-4D4F-B633-324A87094039}" type="datetimeFigureOut">
              <a:rPr lang="sv-SE" smtClean="0"/>
              <a:t>2024-11-12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8BCED-FAD3-4CB0-9B9E-579BA58424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81126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A8694-3E4E-4D4F-B633-324A87094039}" type="datetimeFigureOut">
              <a:rPr lang="sv-SE" smtClean="0"/>
              <a:t>2024-11-12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8BCED-FAD3-4CB0-9B9E-579BA58424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77007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A8694-3E4E-4D4F-B633-324A87094039}" type="datetimeFigureOut">
              <a:rPr lang="sv-SE" smtClean="0"/>
              <a:t>2024-11-12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8BCED-FAD3-4CB0-9B9E-579BA58424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65210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A8694-3E4E-4D4F-B633-324A87094039}" type="datetimeFigureOut">
              <a:rPr lang="sv-SE" smtClean="0"/>
              <a:t>2024-11-12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D8BCED-FAD3-4CB0-9B9E-579BA58424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46226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A8694-3E4E-4D4F-B633-324A87094039}" type="datetimeFigureOut">
              <a:rPr lang="sv-SE" smtClean="0"/>
              <a:t>2024-11-12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8BCED-FAD3-4CB0-9B9E-579BA58424E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73824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hyperlink" Target="mailto:trvff.vasternorrland@trafikverket.se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rvff.se/fritidsforeningar/vasternorrland/start.aspx" TargetMode="External"/><Relationship Id="rId5" Type="http://schemas.openxmlformats.org/officeDocument/2006/relationships/hyperlink" Target="https://arbetsrum.sp.trafikverket.se/sites/20190521180032/home/Kommunikation/Forms/Alla%20dokument.aspx?RootFolder=%2Fsites%2F20190521180032%2Fhome%2FKommunikation%2FInbjudningar%20till%20aktiviteter&amp;FolderCTID=0x012000A41EA0CF5D538E4C8B30A96BF33BB7F6&amp;View=%7B3AF2DA16%2D19F1%2D4695%2D8D57%2D8E9472AE05BB%7D" TargetMode="External"/><Relationship Id="rId4" Type="http://schemas.openxmlformats.org/officeDocument/2006/relationships/hyperlink" Target="https://www.swish.nu/marknadsmateria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15574"/>
            <a:ext cx="10817469" cy="1325563"/>
          </a:xfrm>
        </p:spPr>
        <p:txBody>
          <a:bodyPr/>
          <a:lstStyle/>
          <a:p>
            <a:r>
              <a:rPr lang="sv-SE" dirty="0"/>
              <a:t>Vårt 7 stegs-program</a:t>
            </a:r>
            <a:br>
              <a:rPr lang="sv-SE" dirty="0"/>
            </a:br>
            <a:r>
              <a:rPr lang="sv-SE" sz="2400" b="1" dirty="0"/>
              <a:t>- Hur du planerar, genomför och redovisar en aktivitet i fritidsföreningen</a:t>
            </a:r>
          </a:p>
        </p:txBody>
      </p:sp>
      <p:graphicFrame>
        <p:nvGraphicFramePr>
          <p:cNvPr id="5" name="Platshållare för innehåll 4">
            <a:extLst>
              <a:ext uri="{FF2B5EF4-FFF2-40B4-BE49-F238E27FC236}">
                <a16:creationId xmlns:a16="http://schemas.microsoft.com/office/drawing/2014/main" id="{6954300F-1A1C-4DC5-B85B-2B171551FAE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9313800"/>
              </p:ext>
            </p:extLst>
          </p:nvPr>
        </p:nvGraphicFramePr>
        <p:xfrm>
          <a:off x="838200" y="1555087"/>
          <a:ext cx="10515600" cy="47707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4" name="Bildobjekt 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15575" y="438666"/>
            <a:ext cx="1076450" cy="87247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448238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8200" y="343580"/>
            <a:ext cx="10515600" cy="1325563"/>
          </a:xfrm>
        </p:spPr>
        <p:txBody>
          <a:bodyPr/>
          <a:lstStyle/>
          <a:p>
            <a:r>
              <a:rPr lang="sv-SE" dirty="0"/>
              <a:t>Stöd för att sprida info om din aktivitet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46763" y="281354"/>
            <a:ext cx="1076450" cy="87247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4AB66F25-0894-4264-8A28-F56F3941C5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8995" y="1457254"/>
            <a:ext cx="4964805" cy="5119392"/>
          </a:xfrm>
          <a:gradFill flip="none" rotWithShape="1">
            <a:gsLst>
              <a:gs pos="0">
                <a:schemeClr val="accent5">
                  <a:lumMod val="40000"/>
                  <a:lumOff val="60000"/>
                </a:schemeClr>
              </a:gs>
              <a:gs pos="53000">
                <a:schemeClr val="accent6">
                  <a:lumMod val="40000"/>
                  <a:lumOff val="60000"/>
                  <a:shade val="67500"/>
                  <a:satMod val="115000"/>
                </a:schemeClr>
              </a:gs>
              <a:gs pos="100000">
                <a:schemeClr val="accent6">
                  <a:lumMod val="40000"/>
                  <a:lumOff val="60000"/>
                  <a:shade val="100000"/>
                  <a:satMod val="115000"/>
                </a:schemeClr>
              </a:gs>
            </a:gsLst>
            <a:lin ang="16200000" scaled="1"/>
            <a:tileRect/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r>
              <a:rPr lang="sv-SE" sz="1800" b="1" dirty="0"/>
              <a:t>Checklista aktivitetsinbjudan</a:t>
            </a:r>
          </a:p>
          <a:p>
            <a:pPr marL="0" indent="0">
              <a:buNone/>
            </a:pPr>
            <a:r>
              <a:rPr lang="sv-SE" sz="1200" dirty="0"/>
              <a:t>Inbjudan för aktiviteten skickas som en möteskallelse och bör finnas med: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sv-SE" sz="1200" dirty="0"/>
              <a:t>Att aktiviteten arrangeras av fritidsföreningen i Västernorrland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v-SE" sz="1200" dirty="0"/>
              <a:t>Kort beskrivning av aktiviteten (</a:t>
            </a:r>
            <a:r>
              <a:rPr lang="sv-SE" sz="1200" i="1" dirty="0"/>
              <a:t>behöver man ta med något eller ha särskilda kläder?</a:t>
            </a:r>
            <a:r>
              <a:rPr lang="sv-SE" sz="1200" dirty="0"/>
              <a:t>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v-SE" sz="1200" dirty="0"/>
              <a:t>Datum, Tid, plats för aktivitet</a:t>
            </a:r>
          </a:p>
          <a:p>
            <a:pPr marR="0" lvl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r>
              <a:rPr lang="sv-SE" sz="1200" dirty="0"/>
              <a:t>Kontaktperson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v-SE" sz="1200" dirty="0"/>
              <a:t>Kostnad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v-SE" sz="1200" dirty="0"/>
              <a:t>Sista anmälningsdatum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v-SE" sz="1200" dirty="0"/>
              <a:t>Hur anmäler man sig (</a:t>
            </a:r>
            <a:r>
              <a:rPr lang="sv-SE" sz="1200" i="1" dirty="0"/>
              <a:t>meddela en viss person? Inbetalning=anmälan? Accepterat via möteskallelse?</a:t>
            </a:r>
            <a:r>
              <a:rPr lang="sv-SE" sz="1200" dirty="0"/>
              <a:t>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v-SE" sz="1200" dirty="0"/>
              <a:t>Anmälningsavgiften svischas till 123 538 31 12. (</a:t>
            </a:r>
            <a:r>
              <a:rPr lang="sv-SE" sz="1200" i="1" dirty="0"/>
              <a:t>Stäm av med kassören om hur betalningen ska </a:t>
            </a:r>
            <a:r>
              <a:rPr lang="sv-SE" sz="1200" dirty="0"/>
              <a:t>märkas.) </a:t>
            </a:r>
            <a:r>
              <a:rPr lang="sv-SE" sz="1200" b="0" i="0" u="none" strike="noStrike" baseline="0" dirty="0">
                <a:solidFill>
                  <a:srgbClr val="000000"/>
                </a:solidFill>
              </a:rPr>
              <a:t>Man kan skapa och ladda ner QR-kod via </a:t>
            </a:r>
            <a:r>
              <a:rPr lang="sv-SE" sz="1200" b="0" i="0" u="none" strike="noStrike" baseline="0" dirty="0">
                <a:solidFill>
                  <a:srgbClr val="000000"/>
                </a:solidFill>
                <a:hlinkClick r:id="rId4"/>
              </a:rPr>
              <a:t>www.swish.nu/marknadsmaterial </a:t>
            </a:r>
            <a:r>
              <a:rPr lang="sv-SE" sz="1200" b="0" i="0" u="none" strike="noStrike" baseline="0" dirty="0">
                <a:solidFill>
                  <a:srgbClr val="000000"/>
                </a:solidFill>
              </a:rPr>
              <a:t>ange TRVFF som rubrik på affisch samt fyll i betalningsmeddelande om aktivitet.</a:t>
            </a:r>
            <a:endParaRPr lang="sv-SE" sz="1200" dirty="0"/>
          </a:p>
          <a:p>
            <a:pPr>
              <a:buFont typeface="Wingdings" panose="05000000000000000000" pitchFamily="2" charset="2"/>
              <a:buChar char="ü"/>
            </a:pPr>
            <a:r>
              <a:rPr lang="sv-SE" sz="1200" dirty="0"/>
              <a:t>Finns allergier eller behov av särskild kost meddela….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v-SE" sz="1200" dirty="0"/>
              <a:t>Info om att man kan söka bidrag för startavgiften, resan och/ eller login i samband med aktiviteten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v-SE" sz="1200" dirty="0"/>
              <a:t>Vill du gå med i fritidsföreningen? Medlemsavgiften betalar du via </a:t>
            </a:r>
            <a:r>
              <a:rPr lang="sv-SE" sz="1200" dirty="0" err="1"/>
              <a:t>swish</a:t>
            </a:r>
            <a:r>
              <a:rPr lang="sv-SE" sz="1200" dirty="0"/>
              <a:t> på tfn 1234944393  Skriv ditt namn + medlemskap i meddelande!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sv-SE" sz="1200" dirty="0"/>
              <a:t>Mall för inbjudan finns på </a:t>
            </a:r>
            <a:r>
              <a:rPr lang="sv-SE" sz="1200" dirty="0">
                <a:hlinkClick r:id="rId5"/>
              </a:rPr>
              <a:t>fritidsföreningens arbetsrum</a:t>
            </a:r>
            <a:endParaRPr lang="sv-SE" sz="1200" dirty="0"/>
          </a:p>
          <a:p>
            <a:endParaRPr lang="sv-SE" sz="1200" dirty="0"/>
          </a:p>
        </p:txBody>
      </p:sp>
      <p:sp>
        <p:nvSpPr>
          <p:cNvPr id="8" name="textruta 7">
            <a:extLst>
              <a:ext uri="{FF2B5EF4-FFF2-40B4-BE49-F238E27FC236}">
                <a16:creationId xmlns:a16="http://schemas.microsoft.com/office/drawing/2014/main" id="{AF786441-A9BD-4C13-B0F6-01663E278F1B}"/>
              </a:ext>
            </a:extLst>
          </p:cNvPr>
          <p:cNvSpPr txBox="1"/>
          <p:nvPr/>
        </p:nvSpPr>
        <p:spPr>
          <a:xfrm>
            <a:off x="675168" y="3166730"/>
            <a:ext cx="5321544" cy="3508653"/>
          </a:xfrm>
          <a:prstGeom prst="rect">
            <a:avLst/>
          </a:prstGeom>
          <a:gradFill>
            <a:gsLst>
              <a:gs pos="0">
                <a:schemeClr val="accent6">
                  <a:lumMod val="40000"/>
                  <a:lumOff val="60000"/>
                </a:schemeClr>
              </a:gs>
              <a:gs pos="50000">
                <a:schemeClr val="accent6">
                  <a:lumMod val="105000"/>
                  <a:satMod val="103000"/>
                  <a:tint val="73000"/>
                </a:schemeClr>
              </a:gs>
              <a:gs pos="100000">
                <a:schemeClr val="accent5">
                  <a:lumMod val="40000"/>
                  <a:lumOff val="60000"/>
                </a:schemeClr>
              </a:gs>
            </a:gsLst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v-SE" b="1" dirty="0">
                <a:effectLst/>
                <a:latin typeface="Calibri" panose="020F0502020204030204" pitchFamily="34" charset="0"/>
              </a:rPr>
              <a:t>Ordning för att sprida information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1200" dirty="0">
                <a:effectLst/>
                <a:latin typeface="Calibri" panose="020F0502020204030204" pitchFamily="34" charset="0"/>
              </a:rPr>
              <a:t>Alla våra aktiviteter ska alltid finnas på vår webbplats. Detta är vår primära informationskanal som också är ”</a:t>
            </a:r>
            <a:r>
              <a:rPr lang="sv-SE" sz="1200" dirty="0" err="1">
                <a:effectLst/>
                <a:latin typeface="Calibri" panose="020F0502020204030204" pitchFamily="34" charset="0"/>
              </a:rPr>
              <a:t>Need</a:t>
            </a:r>
            <a:r>
              <a:rPr lang="sv-SE" sz="1200" dirty="0">
                <a:effectLst/>
                <a:latin typeface="Calibri" panose="020F0502020204030204" pitchFamily="34" charset="0"/>
              </a:rPr>
              <a:t> to </a:t>
            </a:r>
            <a:r>
              <a:rPr lang="sv-SE" sz="1200" dirty="0" err="1">
                <a:effectLst/>
                <a:latin typeface="Calibri" panose="020F0502020204030204" pitchFamily="34" charset="0"/>
              </a:rPr>
              <a:t>have</a:t>
            </a:r>
            <a:r>
              <a:rPr lang="sv-SE" sz="1200" dirty="0">
                <a:effectLst/>
                <a:latin typeface="Calibri" panose="020F0502020204030204" pitchFamily="34" charset="0"/>
              </a:rPr>
              <a:t>”. I andra hand sprids information via våra sekundära kanaler. Att sprida information via </a:t>
            </a:r>
            <a:r>
              <a:rPr lang="sv-SE" sz="1200" dirty="0" err="1">
                <a:effectLst/>
                <a:latin typeface="Calibri" panose="020F0502020204030204" pitchFamily="34" charset="0"/>
              </a:rPr>
              <a:t>instagram</a:t>
            </a:r>
            <a:r>
              <a:rPr lang="sv-SE" sz="1200" dirty="0">
                <a:latin typeface="Calibri" panose="020F0502020204030204" pitchFamily="34" charset="0"/>
              </a:rPr>
              <a:t>, lappar i matsalen och</a:t>
            </a:r>
            <a:r>
              <a:rPr lang="sv-SE" sz="1200" dirty="0">
                <a:effectLst/>
                <a:latin typeface="Calibri" panose="020F0502020204030204" pitchFamily="34" charset="0"/>
              </a:rPr>
              <a:t> nyhetsbre</a:t>
            </a:r>
            <a:r>
              <a:rPr lang="sv-SE" sz="1200" dirty="0">
                <a:latin typeface="Calibri" panose="020F0502020204030204" pitchFamily="34" charset="0"/>
              </a:rPr>
              <a:t>v är väldigt positivt men inte ett måste för alla aktiviteter utan ”</a:t>
            </a:r>
            <a:r>
              <a:rPr lang="sv-SE" sz="1200" dirty="0" err="1">
                <a:latin typeface="Calibri" panose="020F0502020204030204" pitchFamily="34" charset="0"/>
              </a:rPr>
              <a:t>nice</a:t>
            </a:r>
            <a:r>
              <a:rPr lang="sv-SE" sz="1200" dirty="0">
                <a:latin typeface="Calibri" panose="020F0502020204030204" pitchFamily="34" charset="0"/>
              </a:rPr>
              <a:t> to </a:t>
            </a:r>
            <a:r>
              <a:rPr lang="sv-SE" sz="1200" dirty="0" err="1">
                <a:latin typeface="Calibri" panose="020F0502020204030204" pitchFamily="34" charset="0"/>
              </a:rPr>
              <a:t>have</a:t>
            </a:r>
            <a:r>
              <a:rPr lang="sv-SE" sz="1200" dirty="0">
                <a:latin typeface="Calibri" panose="020F0502020204030204" pitchFamily="34" charset="0"/>
              </a:rPr>
              <a:t>”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sv-SE" sz="1200" dirty="0">
              <a:effectLst/>
              <a:latin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1200" b="1" dirty="0">
                <a:latin typeface="Calibri" panose="020F0502020204030204" pitchFamily="34" charset="0"/>
              </a:rPr>
              <a:t>Våra informationskanaler för aktiviteter</a:t>
            </a:r>
            <a:endParaRPr lang="sv-SE" sz="1200" b="1" dirty="0">
              <a:effectLst/>
              <a:latin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1200" i="1" dirty="0">
                <a:effectLst/>
                <a:latin typeface="Calibri" panose="020F0502020204030204" pitchFamily="34" charset="0"/>
              </a:rPr>
              <a:t>Primär: </a:t>
            </a:r>
            <a:r>
              <a:rPr lang="sv-SE" sz="1200" dirty="0">
                <a:effectLst/>
                <a:latin typeface="Calibri" panose="020F0502020204030204" pitchFamily="34" charset="0"/>
              </a:rPr>
              <a:t>	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1200" dirty="0">
                <a:latin typeface="Calibri" panose="020F0502020204030204" pitchFamily="34" charset="0"/>
              </a:rPr>
              <a:t>	</a:t>
            </a:r>
            <a:r>
              <a:rPr lang="sv-SE" sz="1200" dirty="0">
                <a:effectLst/>
                <a:latin typeface="Calibri" panose="020F0502020204030204" pitchFamily="34" charset="0"/>
              </a:rPr>
              <a:t>Webbplats</a:t>
            </a:r>
            <a:r>
              <a:rPr lang="sv-SE" sz="1200" b="1" dirty="0">
                <a:effectLst/>
                <a:latin typeface="Calibri" panose="020F0502020204030204" pitchFamily="34" charset="0"/>
              </a:rPr>
              <a:t> </a:t>
            </a:r>
            <a:r>
              <a:rPr lang="sv-SE" sz="1200" dirty="0">
                <a:effectLst/>
                <a:latin typeface="Calibri" panose="020F0502020204030204" pitchFamily="34" charset="0"/>
                <a:hlinkClick r:id="rId6"/>
              </a:rPr>
              <a:t>Trafikverkets fritidsförbund - Västernorrland (trvff.se)</a:t>
            </a:r>
            <a:r>
              <a:rPr lang="sv-SE" sz="1200" dirty="0">
                <a:effectLst/>
                <a:latin typeface="Calibri" panose="020F0502020204030204" pitchFamily="34" charset="0"/>
              </a:rPr>
              <a:t> 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1200" i="1" dirty="0">
                <a:effectLst/>
                <a:latin typeface="Calibri" panose="020F0502020204030204" pitchFamily="34" charset="0"/>
              </a:rPr>
              <a:t>Sekundär: </a:t>
            </a:r>
          </a:p>
          <a:p>
            <a:pPr lvl="2" fontAlgn="ctr">
              <a:spcBef>
                <a:spcPts val="0"/>
              </a:spcBef>
              <a:buFont typeface="+mj-lt"/>
              <a:buAutoNum type="arabicPeriod"/>
            </a:pPr>
            <a:r>
              <a:rPr lang="sv-SE" sz="1200" i="0" dirty="0">
                <a:effectLst/>
                <a:latin typeface="Calibri" panose="020F0502020204030204" pitchFamily="34" charset="0"/>
              </a:rPr>
              <a:t>Möteskallelse via e-post: </a:t>
            </a:r>
            <a:r>
              <a:rPr lang="sv-SE" sz="1200" i="0" dirty="0">
                <a:effectLst/>
                <a:latin typeface="Calibri" panose="020F0502020204030204" pitchFamily="34" charset="0"/>
                <a:hlinkClick r:id="rId7"/>
              </a:rPr>
              <a:t>trvff.vasternorrland@trafikverket.se</a:t>
            </a:r>
            <a:r>
              <a:rPr lang="sv-SE" sz="1200" i="0" dirty="0">
                <a:effectLst/>
                <a:latin typeface="Calibri" panose="020F0502020204030204" pitchFamily="34" charset="0"/>
              </a:rPr>
              <a:t> eller egen mail</a:t>
            </a:r>
          </a:p>
          <a:p>
            <a:pPr lvl="2" fontAlgn="ctr">
              <a:spcBef>
                <a:spcPts val="0"/>
              </a:spcBef>
              <a:buFont typeface="+mj-lt"/>
              <a:buAutoNum type="arabicPeriod"/>
            </a:pPr>
            <a:r>
              <a:rPr lang="sv-SE" sz="1200" i="0" dirty="0">
                <a:effectLst/>
                <a:latin typeface="Calibri" panose="020F0502020204030204" pitchFamily="34" charset="0"/>
              </a:rPr>
              <a:t>Kontors-TV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1200" i="1" dirty="0">
                <a:effectLst/>
                <a:latin typeface="Calibri" panose="020F0502020204030204" pitchFamily="34" charset="0"/>
              </a:rPr>
              <a:t>Nice to </a:t>
            </a:r>
            <a:r>
              <a:rPr lang="sv-SE" sz="1200" i="1" dirty="0" err="1">
                <a:effectLst/>
                <a:latin typeface="Calibri" panose="020F0502020204030204" pitchFamily="34" charset="0"/>
              </a:rPr>
              <a:t>have</a:t>
            </a:r>
            <a:endParaRPr lang="sv-SE" sz="1200" i="1" dirty="0">
              <a:effectLst/>
              <a:latin typeface="Calibri" panose="020F0502020204030204" pitchFamily="34" charset="0"/>
            </a:endParaRPr>
          </a:p>
          <a:p>
            <a:pPr lvl="2" fontAlgn="ctr"/>
            <a:r>
              <a:rPr lang="sv-SE" sz="1200" b="0" i="0" dirty="0">
                <a:effectLst/>
                <a:latin typeface="Calibri" panose="020F0502020204030204" pitchFamily="34" charset="0"/>
              </a:rPr>
              <a:t>Lappar i matsalen, på kontoret</a:t>
            </a:r>
            <a:r>
              <a:rPr lang="sv-SE" sz="1200" dirty="0">
                <a:effectLst/>
                <a:latin typeface="Calibri" panose="020F0502020204030204" pitchFamily="34" charset="0"/>
              </a:rPr>
              <a:t> </a:t>
            </a:r>
          </a:p>
          <a:p>
            <a:pPr lvl="2" fontAlgn="ctr">
              <a:spcBef>
                <a:spcPts val="0"/>
              </a:spcBef>
            </a:pPr>
            <a:r>
              <a:rPr lang="sv-SE" sz="1200" dirty="0" err="1">
                <a:effectLst/>
                <a:latin typeface="Calibri" panose="020F0502020204030204" pitchFamily="34" charset="0"/>
              </a:rPr>
              <a:t>Instagram</a:t>
            </a:r>
            <a:r>
              <a:rPr lang="sv-SE" sz="1200" dirty="0">
                <a:effectLst/>
                <a:latin typeface="Calibri" panose="020F0502020204030204" pitchFamily="34" charset="0"/>
              </a:rPr>
              <a:t> </a:t>
            </a:r>
          </a:p>
          <a:p>
            <a:pPr lvl="2" fontAlgn="ctr">
              <a:spcBef>
                <a:spcPts val="0"/>
              </a:spcBef>
            </a:pPr>
            <a:r>
              <a:rPr lang="sv-SE" sz="1200" dirty="0">
                <a:effectLst/>
                <a:latin typeface="Calibri" panose="020F0502020204030204" pitchFamily="34" charset="0"/>
              </a:rPr>
              <a:t>Nyhetsbrev</a:t>
            </a:r>
            <a:endParaRPr lang="sv-SE" sz="1200" dirty="0"/>
          </a:p>
        </p:txBody>
      </p:sp>
      <p:sp>
        <p:nvSpPr>
          <p:cNvPr id="10" name="textruta 9">
            <a:extLst>
              <a:ext uri="{FF2B5EF4-FFF2-40B4-BE49-F238E27FC236}">
                <a16:creationId xmlns:a16="http://schemas.microsoft.com/office/drawing/2014/main" id="{26BB8CC4-CE83-4665-9D8A-C6A4DA37E349}"/>
              </a:ext>
            </a:extLst>
          </p:cNvPr>
          <p:cNvSpPr txBox="1"/>
          <p:nvPr/>
        </p:nvSpPr>
        <p:spPr>
          <a:xfrm>
            <a:off x="687624" y="1633101"/>
            <a:ext cx="5321544" cy="1292662"/>
          </a:xfrm>
          <a:prstGeom prst="rect">
            <a:avLst/>
          </a:prstGeom>
          <a:gradFill>
            <a:gsLst>
              <a:gs pos="0">
                <a:schemeClr val="accent6">
                  <a:lumMod val="110000"/>
                  <a:satMod val="105000"/>
                  <a:tint val="67000"/>
                </a:schemeClr>
              </a:gs>
              <a:gs pos="50000">
                <a:schemeClr val="accent6">
                  <a:lumMod val="105000"/>
                  <a:satMod val="103000"/>
                  <a:tint val="73000"/>
                </a:schemeClr>
              </a:gs>
              <a:gs pos="88000">
                <a:schemeClr val="accent5">
                  <a:lumMod val="40000"/>
                  <a:lumOff val="60000"/>
                </a:schemeClr>
              </a:gs>
            </a:gsLst>
          </a:gra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/>
            <a:contourClr>
              <a:srgbClr val="FFFFFF"/>
            </a:contourClr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indent="0">
              <a:buNone/>
            </a:pPr>
            <a:r>
              <a:rPr lang="sv-SE" b="1" dirty="0"/>
              <a:t>Föreningens mål utifrån stadgarna</a:t>
            </a:r>
            <a:endParaRPr lang="sv-SE" dirty="0"/>
          </a:p>
          <a:p>
            <a:pPr marL="0" indent="0">
              <a:buNone/>
            </a:pPr>
            <a:r>
              <a:rPr lang="sv-SE" sz="1200" dirty="0"/>
              <a:t>Fritidsföreningens uppgift består av att till föreningens medlemmar: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/>
              <a:t>Erbjuda stimulerande fritidsaktiviteter i egen regi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/>
              <a:t>förmedla kontakter till/med andra föreningar/organisationer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/>
              <a:t>sprida information och idéer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sv-SE" sz="1200" dirty="0"/>
              <a:t>verka för samhörighet och kamratskap</a:t>
            </a:r>
          </a:p>
        </p:txBody>
      </p:sp>
    </p:spTree>
    <p:extLst>
      <p:ext uri="{BB962C8B-B14F-4D97-AF65-F5344CB8AC3E}">
        <p14:creationId xmlns:p14="http://schemas.microsoft.com/office/powerpoint/2010/main" val="37256985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Uppladdat arbetsrumsdokument" ma:contentTypeID="0x0101002EE44F411E754ABAB6EB27FC7D8442BF00FBDC29B7F7B140FA848AB6ABEF7636D90020E5E3C5260528438F9D860CEE03DAA3" ma:contentTypeVersion="6" ma:contentTypeDescription="Dokument som inte utgår från en av Trafikverket godkänd dokumentmall." ma:contentTypeScope="" ma:versionID="adcaecbc44f330ef6937cff4addec181">
  <xsd:schema xmlns:xsd="http://www.w3.org/2001/XMLSchema" xmlns:xs="http://www.w3.org/2001/XMLSchema" xmlns:p="http://schemas.microsoft.com/office/2006/metadata/properties" xmlns:ns1="Trafikverket" xmlns:ns3="185e4701-3ce8-408f-a5a8-4a37afcdead5" xmlns:ns4="http://schemas.microsoft.com/sharepoint/v4" xmlns:ns5="69b25f69-258d-432d-bb60-7ca25c8b136c" targetNamespace="http://schemas.microsoft.com/office/2006/metadata/properties" ma:root="true" ma:fieldsID="62f3f3bc43eceaa30ffd9aeb37c18a65" ns1:_="" ns3:_="" ns4:_="" ns5:_="">
    <xsd:import namespace="Trafikverket"/>
    <xsd:import namespace="185e4701-3ce8-408f-a5a8-4a37afcdead5"/>
    <xsd:import namespace="http://schemas.microsoft.com/sharepoint/v4"/>
    <xsd:import namespace="69b25f69-258d-432d-bb60-7ca25c8b136c"/>
    <xsd:element name="properties">
      <xsd:complexType>
        <xsd:sequence>
          <xsd:element name="documentManagement">
            <xsd:complexType>
              <xsd:all>
                <xsd:element ref="ns1:Skapat_x0020_av_x0020_NY"/>
                <xsd:element ref="ns1:Dokumentdatum_x0020_NY"/>
                <xsd:element ref="ns1:TRVversionNY" minOccurs="0"/>
                <xsd:element ref="ns1:TrvDocumentTemplateId" minOccurs="0"/>
                <xsd:element ref="ns1:TrvDocumentTemplateVersion" minOccurs="0"/>
                <xsd:element ref="ns3:TrvUploadedDocumentTypeTaxHTField0" minOccurs="0"/>
                <xsd:element ref="ns3:TaxCatchAll" minOccurs="0"/>
                <xsd:element ref="ns3:TaxCatchAllLabel" minOccurs="0"/>
                <xsd:element ref="ns3:TrvConfidentialityLevelTaxHTField0" minOccurs="0"/>
                <xsd:element ref="ns4:IconOverlay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Trafikverket" elementFormDefault="qualified">
    <xsd:import namespace="http://schemas.microsoft.com/office/2006/documentManagement/types"/>
    <xsd:import namespace="http://schemas.microsoft.com/office/infopath/2007/PartnerControls"/>
    <xsd:element name="Skapat_x0020_av_x0020_NY" ma:index="0" ma:displayName="Skapat av" ma:description="Namn och organisationsbeteckning för den person som skapat dokumentet." ma:internalName="TrvCreatedBy" ma:readOnly="false">
      <xsd:simpleType>
        <xsd:restriction base="dms:Text"/>
      </xsd:simpleType>
    </xsd:element>
    <xsd:element name="Dokumentdatum_x0020_NY" ma:index="2" ma:displayName="Dokumentdatum" ma:description="Datum för nuvarande version" ma:format="DateOnly" ma:internalName="TrvDocumentDate" ma:readOnly="false">
      <xsd:simpleType>
        <xsd:restriction base="dms:DateTime"/>
      </xsd:simpleType>
    </xsd:element>
    <xsd:element name="TRVversionNY" ma:index="8" nillable="true" ma:displayName="Version" ma:description="Dokumentets versionsnummer" ma:internalName="TrvVersion" ma:readOnly="true">
      <xsd:simpleType>
        <xsd:restriction base="dms:Text"/>
      </xsd:simpleType>
    </xsd:element>
    <xsd:element name="TrvDocumentTemplateId" ma:index="9" nillable="true" ma:displayName="TMALL-nummer" ma:description="Unik sträng eller nummer som identifierar dokumentmallen. Värdet sätts av respektive system." ma:internalName="TrvDocumentTemplateId" ma:readOnly="true">
      <xsd:simpleType>
        <xsd:restriction base="dms:Text"/>
      </xsd:simpleType>
    </xsd:element>
    <xsd:element name="TrvDocumentTemplateVersion" ma:index="10" nillable="true" ma:displayName="Mallversion" ma:description="Dokumentmallens versionsnummer" ma:internalName="TrvDocumentTemplateVers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5e4701-3ce8-408f-a5a8-4a37afcdead5" elementFormDefault="qualified">
    <xsd:import namespace="http://schemas.microsoft.com/office/2006/documentManagement/types"/>
    <xsd:import namespace="http://schemas.microsoft.com/office/infopath/2007/PartnerControls"/>
    <xsd:element name="TrvUploadedDocumentTypeTaxHTField0" ma:index="13" ma:taxonomy="true" ma:internalName="TrvUploadedDocumentTypeTaxHTField0" ma:taxonomyFieldName="TrvUploadedDocumentType" ma:displayName="Dokumenttyp för uppladdade dokument" ma:readOnly="false" ma:default="151;#UPPLADDAT DOKUMENT|7c5b34d8-57da-44ed-9451-2f10a78af863" ma:fieldId="{eb96df49-af7b-4885-ae87-85b965eb0ad2}" ma:sspId="56b52474-2a4b-42ac-ac16-0a67cba4e670" ma:termSetId="152f56a5-fdb2-4180-8a6e-79ef00400bc3" ma:anchorId="238613c4-8162-47c5-b0c8-3db178651ae8" ma:open="false" ma:isKeyword="false">
      <xsd:complexType>
        <xsd:sequence>
          <xsd:element ref="pc:Terms" minOccurs="0" maxOccurs="1"/>
        </xsd:sequence>
      </xsd:complexType>
    </xsd:element>
    <xsd:element name="TaxCatchAll" ma:index="14" nillable="true" ma:displayName="Taxonomy Catch All Column" ma:hidden="true" ma:list="{baba9e6f-b93d-4ac1-aed4-ed00daca276e}" ma:internalName="TaxCatchAll" ma:showField="CatchAllData" ma:web="185e4701-3ce8-408f-a5a8-4a37afcdead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5" nillable="true" ma:displayName="Taxonomy Catch All Column1" ma:hidden="true" ma:list="{baba9e6f-b93d-4ac1-aed4-ed00daca276e}" ma:internalName="TaxCatchAllLabel" ma:readOnly="true" ma:showField="CatchAllDataLabel" ma:web="185e4701-3ce8-408f-a5a8-4a37afcdead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rvConfidentialityLevelTaxHTField0" ma:index="17" ma:taxonomy="true" ma:internalName="TrvConfidentialityLevelTaxHTField0" ma:taxonomyFieldName="TrvConfidentialityLevel" ma:displayName="Konfidentialitetsnivå" ma:readOnly="false" ma:default="" ma:fieldId="{a84a37ca-5c43-43e3-a37a-c23c41d1607d}" ma:sspId="56b52474-2a4b-42ac-ac16-0a67cba4e670" ma:termSetId="4d666f29-dc73-4030-952a-63de8896f399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9" nillable="true" ma:displayName="IconOverlay" ma:hidden="true" ma:internalName="IconOverlay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9b25f69-258d-432d-bb60-7ca25c8b136c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1" ma:displayName="Innehållstyp"/>
        <xsd:element ref="dc:title" maxOccurs="1" ma:index="1" ma:displayName="Dokument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rvUploadedDocumentTypeTaxHTField0 xmlns="185e4701-3ce8-408f-a5a8-4a37afcdead5">
      <Terms xmlns="http://schemas.microsoft.com/office/infopath/2007/PartnerControls">
        <TermInfo xmlns="http://schemas.microsoft.com/office/infopath/2007/PartnerControls">
          <TermName xmlns="http://schemas.microsoft.com/office/infopath/2007/PartnerControls">UPPLADDAT DOKUMENT</TermName>
          <TermId xmlns="http://schemas.microsoft.com/office/infopath/2007/PartnerControls">7c5b34d8-57da-44ed-9451-2f10a78af863</TermId>
        </TermInfo>
      </Terms>
    </TrvUploadedDocumentTypeTaxHTField0>
    <TrvConfidentialityLevelTaxHTField0 xmlns="185e4701-3ce8-408f-a5a8-4a37afcdead5">
      <Terms xmlns="http://schemas.microsoft.com/office/infopath/2007/PartnerControls">
        <TermInfo xmlns="http://schemas.microsoft.com/office/infopath/2007/PartnerControls">
          <TermName xmlns="http://schemas.microsoft.com/office/infopath/2007/PartnerControls">2 Intern</TermName>
          <TermId xmlns="http://schemas.microsoft.com/office/infopath/2007/PartnerControls">13d1762d-2ea9-450d-b05e-1ff9ba31b2a4</TermId>
        </TermInfo>
      </Terms>
    </TrvConfidentialityLevelTaxHTField0>
    <IconOverlay xmlns="http://schemas.microsoft.com/sharepoint/v4" xsi:nil="true"/>
    <Dokumentdatum_x0020_NY xmlns="Trafikverket">2024-01-23T23:00:00+00:00</Dokumentdatum_x0020_NY>
    <Skapat_x0020_av_x0020_NY xmlns="Trafikverket">Frida Angelöw</Skapat_x0020_av_x0020_NY>
    <TaxCatchAll xmlns="185e4701-3ce8-408f-a5a8-4a37afcdead5">
      <Value>151</Value>
      <Value>153</Value>
    </TaxCatchAll>
    <TRVversionNY xmlns="Trafikverket">1.5</TRVversionNY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724F9AD-38BC-447A-9286-0932CB6B68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Trafikverket"/>
    <ds:schemaRef ds:uri="185e4701-3ce8-408f-a5a8-4a37afcdead5"/>
    <ds:schemaRef ds:uri="http://schemas.microsoft.com/sharepoint/v4"/>
    <ds:schemaRef ds:uri="69b25f69-258d-432d-bb60-7ca25c8b136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8BD241E-C91C-49B7-B06F-0057D1779550}">
  <ds:schemaRefs>
    <ds:schemaRef ds:uri="http://schemas.microsoft.com/sharepoint/v4"/>
    <ds:schemaRef ds:uri="http://schemas.microsoft.com/office/2006/documentManagement/types"/>
    <ds:schemaRef ds:uri="http://purl.org/dc/terms/"/>
    <ds:schemaRef ds:uri="69b25f69-258d-432d-bb60-7ca25c8b136c"/>
    <ds:schemaRef ds:uri="http://schemas.microsoft.com/office/2006/metadata/properties"/>
    <ds:schemaRef ds:uri="http://schemas.microsoft.com/office/infopath/2007/PartnerControls"/>
    <ds:schemaRef ds:uri="http://purl.org/dc/elements/1.1/"/>
    <ds:schemaRef ds:uri="http://www.w3.org/XML/1998/namespace"/>
    <ds:schemaRef ds:uri="http://schemas.openxmlformats.org/package/2006/metadata/core-properties"/>
    <ds:schemaRef ds:uri="185e4701-3ce8-408f-a5a8-4a37afcdead5"/>
    <ds:schemaRef ds:uri="Trafikverket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28E71B3B-F484-4C12-AFA8-06D368B19A0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4258</TotalTime>
  <Words>644</Words>
  <Application>Microsoft Office PowerPoint</Application>
  <PresentationFormat>Bredbild</PresentationFormat>
  <Paragraphs>61</Paragraphs>
  <Slides>2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Office-tema</vt:lpstr>
      <vt:lpstr>Vårt 7 stegs-program - Hur du planerar, genomför och redovisar en aktivitet i fritidsföreningen</vt:lpstr>
      <vt:lpstr>Stöd för att sprida info om din aktivitet</vt:lpstr>
    </vt:vector>
  </TitlesOfParts>
  <Company>Trafikverket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Stöd för hur du genomför en aktivitet i trafikverkets fritidsförening i västernorrland</dc:title>
  <dc:creator>Angelöw Frida, PLkvh</dc:creator>
  <cp:lastModifiedBy>Lindberg Anton, IVnrv3</cp:lastModifiedBy>
  <cp:revision>41</cp:revision>
  <dcterms:created xsi:type="dcterms:W3CDTF">2023-03-01T10:54:49Z</dcterms:created>
  <dcterms:modified xsi:type="dcterms:W3CDTF">2024-11-12T11:56:08Z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0x0101002EE44F411E754ABAB6EB27FC7D8442BF00FBDC29B7F7B140FA848AB6ABEF7636D90020E5E3C5260528438F9D860CEE03DAA3</vt:lpwstr>
  </property>
  <property fmtid="{D5CDD505-2E9C-101B-9397-08002B2CF9AE}" pid="3" name="TrvDocumentType">
    <vt:lpwstr>151;#UPPLADDAT DOKUMENT|7c5b34d8-57da-44ed-9451-2f10a78af863</vt:lpwstr>
  </property>
  <property fmtid="{D5CDD505-2E9C-101B-9397-08002B2CF9AE}" pid="4" name="TrvUploadedDocumentType">
    <vt:lpwstr>151;#UPPLADDAT DOKUMENT|7c5b34d8-57da-44ed-9451-2f10a78af863</vt:lpwstr>
  </property>
  <property fmtid="{D5CDD505-2E9C-101B-9397-08002B2CF9AE}" pid="5" name="TrvConfidentialityLevel">
    <vt:lpwstr>153;#2 Intern|13d1762d-2ea9-450d-b05e-1ff9ba31b2a4</vt:lpwstr>
  </property>
  <property fmtid="{D5CDD505-2E9C-101B-9397-08002B2CF9AE}" pid="6" name="TrvDocumentTypeTaxHTField0">
    <vt:lpwstr>UPPLADDAT DOKUMENT|7c5b34d8-57da-44ed-9451-2f10a78af863</vt:lpwstr>
  </property>
</Properties>
</file>